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1"/>
  </p:notesMasterIdLst>
  <p:sldIdLst>
    <p:sldId id="297" r:id="rId2"/>
    <p:sldId id="301" r:id="rId3"/>
    <p:sldId id="299" r:id="rId4"/>
    <p:sldId id="300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312" r:id="rId54"/>
    <p:sldId id="313" r:id="rId55"/>
    <p:sldId id="314" r:id="rId56"/>
    <p:sldId id="315" r:id="rId57"/>
    <p:sldId id="316" r:id="rId58"/>
    <p:sldId id="317" r:id="rId59"/>
    <p:sldId id="318" r:id="rId60"/>
    <p:sldId id="319" r:id="rId61"/>
    <p:sldId id="320" r:id="rId62"/>
    <p:sldId id="321" r:id="rId63"/>
    <p:sldId id="322" r:id="rId64"/>
    <p:sldId id="323" r:id="rId65"/>
    <p:sldId id="324" r:id="rId66"/>
    <p:sldId id="325" r:id="rId67"/>
    <p:sldId id="326" r:id="rId68"/>
    <p:sldId id="327" r:id="rId69"/>
    <p:sldId id="328" r:id="rId70"/>
    <p:sldId id="329" r:id="rId71"/>
    <p:sldId id="330" r:id="rId72"/>
    <p:sldId id="331" r:id="rId73"/>
    <p:sldId id="332" r:id="rId74"/>
    <p:sldId id="333" r:id="rId75"/>
    <p:sldId id="334" r:id="rId76"/>
    <p:sldId id="335" r:id="rId77"/>
    <p:sldId id="336" r:id="rId78"/>
    <p:sldId id="337" r:id="rId79"/>
    <p:sldId id="338" r:id="rId80"/>
    <p:sldId id="339" r:id="rId81"/>
    <p:sldId id="340" r:id="rId82"/>
    <p:sldId id="341" r:id="rId83"/>
    <p:sldId id="342" r:id="rId84"/>
    <p:sldId id="343" r:id="rId85"/>
    <p:sldId id="344" r:id="rId86"/>
    <p:sldId id="345" r:id="rId87"/>
    <p:sldId id="346" r:id="rId88"/>
    <p:sldId id="347" r:id="rId89"/>
    <p:sldId id="348" r:id="rId90"/>
    <p:sldId id="349" r:id="rId91"/>
    <p:sldId id="350" r:id="rId92"/>
    <p:sldId id="351" r:id="rId93"/>
    <p:sldId id="352" r:id="rId94"/>
    <p:sldId id="353" r:id="rId95"/>
    <p:sldId id="354" r:id="rId96"/>
    <p:sldId id="355" r:id="rId97"/>
    <p:sldId id="356" r:id="rId98"/>
    <p:sldId id="357" r:id="rId99"/>
    <p:sldId id="358" r:id="rId100"/>
    <p:sldId id="359" r:id="rId101"/>
    <p:sldId id="360" r:id="rId102"/>
    <p:sldId id="361" r:id="rId103"/>
    <p:sldId id="362" r:id="rId104"/>
    <p:sldId id="363" r:id="rId105"/>
    <p:sldId id="364" r:id="rId106"/>
    <p:sldId id="365" r:id="rId107"/>
    <p:sldId id="366" r:id="rId108"/>
    <p:sldId id="367" r:id="rId109"/>
    <p:sldId id="368" r:id="rId110"/>
    <p:sldId id="369" r:id="rId111"/>
    <p:sldId id="370" r:id="rId112"/>
    <p:sldId id="371" r:id="rId113"/>
    <p:sldId id="372" r:id="rId114"/>
    <p:sldId id="373" r:id="rId115"/>
    <p:sldId id="374" r:id="rId116"/>
    <p:sldId id="375" r:id="rId117"/>
    <p:sldId id="376" r:id="rId118"/>
    <p:sldId id="377" r:id="rId119"/>
    <p:sldId id="378" r:id="rId120"/>
    <p:sldId id="379" r:id="rId121"/>
    <p:sldId id="380" r:id="rId122"/>
    <p:sldId id="381" r:id="rId123"/>
    <p:sldId id="382" r:id="rId124"/>
    <p:sldId id="383" r:id="rId125"/>
    <p:sldId id="384" r:id="rId126"/>
    <p:sldId id="385" r:id="rId127"/>
    <p:sldId id="386" r:id="rId128"/>
    <p:sldId id="387" r:id="rId129"/>
    <p:sldId id="388" r:id="rId130"/>
    <p:sldId id="389" r:id="rId131"/>
    <p:sldId id="390" r:id="rId132"/>
    <p:sldId id="391" r:id="rId133"/>
    <p:sldId id="392" r:id="rId134"/>
    <p:sldId id="393" r:id="rId135"/>
    <p:sldId id="394" r:id="rId136"/>
    <p:sldId id="395" r:id="rId137"/>
    <p:sldId id="396" r:id="rId138"/>
    <p:sldId id="397" r:id="rId139"/>
    <p:sldId id="398" r:id="rId140"/>
    <p:sldId id="399" r:id="rId141"/>
    <p:sldId id="400" r:id="rId142"/>
    <p:sldId id="401" r:id="rId143"/>
    <p:sldId id="402" r:id="rId144"/>
    <p:sldId id="403" r:id="rId145"/>
    <p:sldId id="404" r:id="rId146"/>
    <p:sldId id="405" r:id="rId147"/>
    <p:sldId id="406" r:id="rId148"/>
    <p:sldId id="407" r:id="rId149"/>
    <p:sldId id="408" r:id="rId150"/>
    <p:sldId id="409" r:id="rId151"/>
    <p:sldId id="410" r:id="rId152"/>
    <p:sldId id="411" r:id="rId153"/>
    <p:sldId id="412" r:id="rId154"/>
    <p:sldId id="413" r:id="rId155"/>
    <p:sldId id="414" r:id="rId156"/>
    <p:sldId id="415" r:id="rId157"/>
    <p:sldId id="416" r:id="rId158"/>
    <p:sldId id="417" r:id="rId159"/>
    <p:sldId id="418" r:id="rId160"/>
    <p:sldId id="419" r:id="rId161"/>
    <p:sldId id="420" r:id="rId162"/>
    <p:sldId id="421" r:id="rId163"/>
    <p:sldId id="422" r:id="rId164"/>
    <p:sldId id="423" r:id="rId165"/>
    <p:sldId id="424" r:id="rId166"/>
    <p:sldId id="425" r:id="rId167"/>
    <p:sldId id="426" r:id="rId168"/>
    <p:sldId id="427" r:id="rId169"/>
    <p:sldId id="428" r:id="rId170"/>
    <p:sldId id="429" r:id="rId171"/>
    <p:sldId id="430" r:id="rId172"/>
    <p:sldId id="431" r:id="rId173"/>
    <p:sldId id="432" r:id="rId174"/>
    <p:sldId id="433" r:id="rId175"/>
    <p:sldId id="434" r:id="rId176"/>
    <p:sldId id="435" r:id="rId177"/>
    <p:sldId id="436" r:id="rId178"/>
    <p:sldId id="437" r:id="rId179"/>
    <p:sldId id="438" r:id="rId180"/>
    <p:sldId id="439" r:id="rId181"/>
    <p:sldId id="440" r:id="rId182"/>
    <p:sldId id="441" r:id="rId183"/>
    <p:sldId id="442" r:id="rId184"/>
    <p:sldId id="443" r:id="rId185"/>
    <p:sldId id="444" r:id="rId186"/>
    <p:sldId id="445" r:id="rId187"/>
    <p:sldId id="446" r:id="rId188"/>
    <p:sldId id="447" r:id="rId189"/>
    <p:sldId id="448" r:id="rId190"/>
    <p:sldId id="449" r:id="rId191"/>
    <p:sldId id="450" r:id="rId192"/>
    <p:sldId id="451" r:id="rId193"/>
    <p:sldId id="452" r:id="rId194"/>
    <p:sldId id="453" r:id="rId195"/>
    <p:sldId id="454" r:id="rId196"/>
    <p:sldId id="455" r:id="rId197"/>
    <p:sldId id="456" r:id="rId198"/>
    <p:sldId id="457" r:id="rId199"/>
    <p:sldId id="458" r:id="rId200"/>
    <p:sldId id="459" r:id="rId201"/>
    <p:sldId id="460" r:id="rId202"/>
    <p:sldId id="461" r:id="rId203"/>
    <p:sldId id="462" r:id="rId204"/>
    <p:sldId id="463" r:id="rId205"/>
    <p:sldId id="464" r:id="rId206"/>
    <p:sldId id="465" r:id="rId207"/>
    <p:sldId id="466" r:id="rId208"/>
    <p:sldId id="467" r:id="rId209"/>
    <p:sldId id="468" r:id="rId2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1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4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42" Type="http://schemas.openxmlformats.org/officeDocument/2006/relationships/slide" Target="slides/slide141.xml"/><Relationship Id="rId143" Type="http://schemas.openxmlformats.org/officeDocument/2006/relationships/slide" Target="slides/slide142.xml"/><Relationship Id="rId144" Type="http://schemas.openxmlformats.org/officeDocument/2006/relationships/slide" Target="slides/slide143.xml"/><Relationship Id="rId145" Type="http://schemas.openxmlformats.org/officeDocument/2006/relationships/slide" Target="slides/slide144.xml"/><Relationship Id="rId146" Type="http://schemas.openxmlformats.org/officeDocument/2006/relationships/slide" Target="slides/slide145.xml"/><Relationship Id="rId147" Type="http://schemas.openxmlformats.org/officeDocument/2006/relationships/slide" Target="slides/slide146.xml"/><Relationship Id="rId148" Type="http://schemas.openxmlformats.org/officeDocument/2006/relationships/slide" Target="slides/slide147.xml"/><Relationship Id="rId149" Type="http://schemas.openxmlformats.org/officeDocument/2006/relationships/slide" Target="slides/slide148.xml"/><Relationship Id="rId180" Type="http://schemas.openxmlformats.org/officeDocument/2006/relationships/slide" Target="slides/slide179.xml"/><Relationship Id="rId181" Type="http://schemas.openxmlformats.org/officeDocument/2006/relationships/slide" Target="slides/slide180.xml"/><Relationship Id="rId182" Type="http://schemas.openxmlformats.org/officeDocument/2006/relationships/slide" Target="slides/slide18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83" Type="http://schemas.openxmlformats.org/officeDocument/2006/relationships/slide" Target="slides/slide182.xml"/><Relationship Id="rId184" Type="http://schemas.openxmlformats.org/officeDocument/2006/relationships/slide" Target="slides/slide183.xml"/><Relationship Id="rId185" Type="http://schemas.openxmlformats.org/officeDocument/2006/relationships/slide" Target="slides/slide184.xml"/><Relationship Id="rId186" Type="http://schemas.openxmlformats.org/officeDocument/2006/relationships/slide" Target="slides/slide185.xml"/><Relationship Id="rId187" Type="http://schemas.openxmlformats.org/officeDocument/2006/relationships/slide" Target="slides/slide186.xml"/><Relationship Id="rId188" Type="http://schemas.openxmlformats.org/officeDocument/2006/relationships/slide" Target="slides/slide187.xml"/><Relationship Id="rId189" Type="http://schemas.openxmlformats.org/officeDocument/2006/relationships/slide" Target="slides/slide18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slide" Target="slides/slide114.xml"/><Relationship Id="rId116" Type="http://schemas.openxmlformats.org/officeDocument/2006/relationships/slide" Target="slides/slide115.xml"/><Relationship Id="rId117" Type="http://schemas.openxmlformats.org/officeDocument/2006/relationships/slide" Target="slides/slide116.xml"/><Relationship Id="rId118" Type="http://schemas.openxmlformats.org/officeDocument/2006/relationships/slide" Target="slides/slide117.xml"/><Relationship Id="rId119" Type="http://schemas.openxmlformats.org/officeDocument/2006/relationships/slide" Target="slides/slide118.xml"/><Relationship Id="rId150" Type="http://schemas.openxmlformats.org/officeDocument/2006/relationships/slide" Target="slides/slide149.xml"/><Relationship Id="rId151" Type="http://schemas.openxmlformats.org/officeDocument/2006/relationships/slide" Target="slides/slide150.xml"/><Relationship Id="rId152" Type="http://schemas.openxmlformats.org/officeDocument/2006/relationships/slide" Target="slides/slide15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53" Type="http://schemas.openxmlformats.org/officeDocument/2006/relationships/slide" Target="slides/slide152.xml"/><Relationship Id="rId154" Type="http://schemas.openxmlformats.org/officeDocument/2006/relationships/slide" Target="slides/slide153.xml"/><Relationship Id="rId155" Type="http://schemas.openxmlformats.org/officeDocument/2006/relationships/slide" Target="slides/slide154.xml"/><Relationship Id="rId156" Type="http://schemas.openxmlformats.org/officeDocument/2006/relationships/slide" Target="slides/slide155.xml"/><Relationship Id="rId157" Type="http://schemas.openxmlformats.org/officeDocument/2006/relationships/slide" Target="slides/slide156.xml"/><Relationship Id="rId158" Type="http://schemas.openxmlformats.org/officeDocument/2006/relationships/slide" Target="slides/slide157.xml"/><Relationship Id="rId159" Type="http://schemas.openxmlformats.org/officeDocument/2006/relationships/slide" Target="slides/slide158.xml"/><Relationship Id="rId190" Type="http://schemas.openxmlformats.org/officeDocument/2006/relationships/slide" Target="slides/slide189.xml"/><Relationship Id="rId191" Type="http://schemas.openxmlformats.org/officeDocument/2006/relationships/slide" Target="slides/slide190.xml"/><Relationship Id="rId192" Type="http://schemas.openxmlformats.org/officeDocument/2006/relationships/slide" Target="slides/slide19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193" Type="http://schemas.openxmlformats.org/officeDocument/2006/relationships/slide" Target="slides/slide192.xml"/><Relationship Id="rId194" Type="http://schemas.openxmlformats.org/officeDocument/2006/relationships/slide" Target="slides/slide193.xml"/><Relationship Id="rId195" Type="http://schemas.openxmlformats.org/officeDocument/2006/relationships/slide" Target="slides/slide194.xml"/><Relationship Id="rId196" Type="http://schemas.openxmlformats.org/officeDocument/2006/relationships/slide" Target="slides/slide195.xml"/><Relationship Id="rId197" Type="http://schemas.openxmlformats.org/officeDocument/2006/relationships/slide" Target="slides/slide196.xml"/><Relationship Id="rId198" Type="http://schemas.openxmlformats.org/officeDocument/2006/relationships/slide" Target="slides/slide197.xml"/><Relationship Id="rId199" Type="http://schemas.openxmlformats.org/officeDocument/2006/relationships/slide" Target="slides/slide19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120" Type="http://schemas.openxmlformats.org/officeDocument/2006/relationships/slide" Target="slides/slide119.xml"/><Relationship Id="rId121" Type="http://schemas.openxmlformats.org/officeDocument/2006/relationships/slide" Target="slides/slide120.xml"/><Relationship Id="rId122" Type="http://schemas.openxmlformats.org/officeDocument/2006/relationships/slide" Target="slides/slide121.xml"/><Relationship Id="rId123" Type="http://schemas.openxmlformats.org/officeDocument/2006/relationships/slide" Target="slides/slide122.xml"/><Relationship Id="rId124" Type="http://schemas.openxmlformats.org/officeDocument/2006/relationships/slide" Target="slides/slide123.xml"/><Relationship Id="rId125" Type="http://schemas.openxmlformats.org/officeDocument/2006/relationships/slide" Target="slides/slide124.xml"/><Relationship Id="rId126" Type="http://schemas.openxmlformats.org/officeDocument/2006/relationships/slide" Target="slides/slide125.xml"/><Relationship Id="rId127" Type="http://schemas.openxmlformats.org/officeDocument/2006/relationships/slide" Target="slides/slide126.xml"/><Relationship Id="rId128" Type="http://schemas.openxmlformats.org/officeDocument/2006/relationships/slide" Target="slides/slide127.xml"/><Relationship Id="rId129" Type="http://schemas.openxmlformats.org/officeDocument/2006/relationships/slide" Target="slides/slide128.xml"/><Relationship Id="rId160" Type="http://schemas.openxmlformats.org/officeDocument/2006/relationships/slide" Target="slides/slide159.xml"/><Relationship Id="rId161" Type="http://schemas.openxmlformats.org/officeDocument/2006/relationships/slide" Target="slides/slide160.xml"/><Relationship Id="rId162" Type="http://schemas.openxmlformats.org/officeDocument/2006/relationships/slide" Target="slides/slide16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63" Type="http://schemas.openxmlformats.org/officeDocument/2006/relationships/slide" Target="slides/slide162.xml"/><Relationship Id="rId164" Type="http://schemas.openxmlformats.org/officeDocument/2006/relationships/slide" Target="slides/slide163.xml"/><Relationship Id="rId165" Type="http://schemas.openxmlformats.org/officeDocument/2006/relationships/slide" Target="slides/slide164.xml"/><Relationship Id="rId166" Type="http://schemas.openxmlformats.org/officeDocument/2006/relationships/slide" Target="slides/slide165.xml"/><Relationship Id="rId167" Type="http://schemas.openxmlformats.org/officeDocument/2006/relationships/slide" Target="slides/slide166.xml"/><Relationship Id="rId168" Type="http://schemas.openxmlformats.org/officeDocument/2006/relationships/slide" Target="slides/slide167.xml"/><Relationship Id="rId169" Type="http://schemas.openxmlformats.org/officeDocument/2006/relationships/slide" Target="slides/slide168.xml"/><Relationship Id="rId200" Type="http://schemas.openxmlformats.org/officeDocument/2006/relationships/slide" Target="slides/slide199.xml"/><Relationship Id="rId201" Type="http://schemas.openxmlformats.org/officeDocument/2006/relationships/slide" Target="slides/slide200.xml"/><Relationship Id="rId202" Type="http://schemas.openxmlformats.org/officeDocument/2006/relationships/slide" Target="slides/slide201.xml"/><Relationship Id="rId203" Type="http://schemas.openxmlformats.org/officeDocument/2006/relationships/slide" Target="slides/slide202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204" Type="http://schemas.openxmlformats.org/officeDocument/2006/relationships/slide" Target="slides/slide203.xml"/><Relationship Id="rId205" Type="http://schemas.openxmlformats.org/officeDocument/2006/relationships/slide" Target="slides/slide204.xml"/><Relationship Id="rId206" Type="http://schemas.openxmlformats.org/officeDocument/2006/relationships/slide" Target="slides/slide205.xml"/><Relationship Id="rId207" Type="http://schemas.openxmlformats.org/officeDocument/2006/relationships/slide" Target="slides/slide206.xml"/><Relationship Id="rId208" Type="http://schemas.openxmlformats.org/officeDocument/2006/relationships/slide" Target="slides/slide207.xml"/><Relationship Id="rId209" Type="http://schemas.openxmlformats.org/officeDocument/2006/relationships/slide" Target="slides/slide208.xml"/><Relationship Id="rId130" Type="http://schemas.openxmlformats.org/officeDocument/2006/relationships/slide" Target="slides/slide129.xml"/><Relationship Id="rId131" Type="http://schemas.openxmlformats.org/officeDocument/2006/relationships/slide" Target="slides/slide130.xml"/><Relationship Id="rId132" Type="http://schemas.openxmlformats.org/officeDocument/2006/relationships/slide" Target="slides/slide131.xml"/><Relationship Id="rId133" Type="http://schemas.openxmlformats.org/officeDocument/2006/relationships/slide" Target="slides/slide132.xml"/><Relationship Id="rId134" Type="http://schemas.openxmlformats.org/officeDocument/2006/relationships/slide" Target="slides/slide133.xml"/><Relationship Id="rId135" Type="http://schemas.openxmlformats.org/officeDocument/2006/relationships/slide" Target="slides/slide134.xml"/><Relationship Id="rId136" Type="http://schemas.openxmlformats.org/officeDocument/2006/relationships/slide" Target="slides/slide135.xml"/><Relationship Id="rId137" Type="http://schemas.openxmlformats.org/officeDocument/2006/relationships/slide" Target="slides/slide136.xml"/><Relationship Id="rId138" Type="http://schemas.openxmlformats.org/officeDocument/2006/relationships/slide" Target="slides/slide137.xml"/><Relationship Id="rId139" Type="http://schemas.openxmlformats.org/officeDocument/2006/relationships/slide" Target="slides/slide138.xml"/><Relationship Id="rId170" Type="http://schemas.openxmlformats.org/officeDocument/2006/relationships/slide" Target="slides/slide169.xml"/><Relationship Id="rId171" Type="http://schemas.openxmlformats.org/officeDocument/2006/relationships/slide" Target="slides/slide170.xml"/><Relationship Id="rId172" Type="http://schemas.openxmlformats.org/officeDocument/2006/relationships/slide" Target="slides/slide171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173" Type="http://schemas.openxmlformats.org/officeDocument/2006/relationships/slide" Target="slides/slide172.xml"/><Relationship Id="rId174" Type="http://schemas.openxmlformats.org/officeDocument/2006/relationships/slide" Target="slides/slide173.xml"/><Relationship Id="rId175" Type="http://schemas.openxmlformats.org/officeDocument/2006/relationships/slide" Target="slides/slide174.xml"/><Relationship Id="rId176" Type="http://schemas.openxmlformats.org/officeDocument/2006/relationships/slide" Target="slides/slide175.xml"/><Relationship Id="rId177" Type="http://schemas.openxmlformats.org/officeDocument/2006/relationships/slide" Target="slides/slide176.xml"/><Relationship Id="rId178" Type="http://schemas.openxmlformats.org/officeDocument/2006/relationships/slide" Target="slides/slide177.xml"/><Relationship Id="rId179" Type="http://schemas.openxmlformats.org/officeDocument/2006/relationships/slide" Target="slides/slide178.xml"/><Relationship Id="rId210" Type="http://schemas.openxmlformats.org/officeDocument/2006/relationships/slide" Target="slides/slide209.xml"/><Relationship Id="rId211" Type="http://schemas.openxmlformats.org/officeDocument/2006/relationships/notesMaster" Target="notesMasters/notesMaster1.xml"/><Relationship Id="rId212" Type="http://schemas.openxmlformats.org/officeDocument/2006/relationships/printerSettings" Target="printerSettings/printerSettings1.bin"/><Relationship Id="rId213" Type="http://schemas.openxmlformats.org/officeDocument/2006/relationships/presProps" Target="presProp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14" Type="http://schemas.openxmlformats.org/officeDocument/2006/relationships/viewProps" Target="viewProps.xml"/><Relationship Id="rId215" Type="http://schemas.openxmlformats.org/officeDocument/2006/relationships/theme" Target="theme/theme1.xml"/><Relationship Id="rId2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100" Type="http://schemas.openxmlformats.org/officeDocument/2006/relationships/slide" Target="slides/slide99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40" Type="http://schemas.openxmlformats.org/officeDocument/2006/relationships/slide" Target="slides/slide139.xml"/><Relationship Id="rId141" Type="http://schemas.openxmlformats.org/officeDocument/2006/relationships/slide" Target="slides/slide1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49691-25CE-9740-83E9-4F2D60246990}" type="datetimeFigureOut">
              <a:t>12/28/16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711DA-9708-0448-A8C5-D196D8E4B3C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53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62EE0-667B-1246-8AF3-2976512AEB11}" type="slidenum"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47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60E6-CDC6-1746-A363-E8AF01461582}" type="datetimeFigureOut">
              <a:t>12/28/16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89D9-950F-D04A-9263-427367C1C6E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76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60E6-CDC6-1746-A363-E8AF01461582}" type="datetimeFigureOut">
              <a:t>12/28/16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89D9-950F-D04A-9263-427367C1C6E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66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60E6-CDC6-1746-A363-E8AF01461582}" type="datetimeFigureOut">
              <a:t>12/28/16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89D9-950F-D04A-9263-427367C1C6E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88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60E6-CDC6-1746-A363-E8AF01461582}" type="datetimeFigureOut">
              <a:t>12/28/16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89D9-950F-D04A-9263-427367C1C6E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21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60E6-CDC6-1746-A363-E8AF01461582}" type="datetimeFigureOut">
              <a:t>12/28/16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89D9-950F-D04A-9263-427367C1C6E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3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60E6-CDC6-1746-A363-E8AF01461582}" type="datetimeFigureOut">
              <a:t>12/28/16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89D9-950F-D04A-9263-427367C1C6E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03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60E6-CDC6-1746-A363-E8AF01461582}" type="datetimeFigureOut">
              <a:t>12/28/16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89D9-950F-D04A-9263-427367C1C6E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20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60E6-CDC6-1746-A363-E8AF01461582}" type="datetimeFigureOut">
              <a:t>12/28/16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89D9-950F-D04A-9263-427367C1C6E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74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60E6-CDC6-1746-A363-E8AF01461582}" type="datetimeFigureOut">
              <a:t>12/28/16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89D9-950F-D04A-9263-427367C1C6E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70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60E6-CDC6-1746-A363-E8AF01461582}" type="datetimeFigureOut">
              <a:t>12/28/16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89D9-950F-D04A-9263-427367C1C6E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341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60E6-CDC6-1746-A363-E8AF01461582}" type="datetimeFigureOut">
              <a:t>12/28/16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89D9-950F-D04A-9263-427367C1C6E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9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695" y="13494"/>
            <a:ext cx="8925897" cy="6844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0"/>
            <a:r>
              <a:rPr lang="en-US"/>
              <a:t>Second level</a:t>
            </a:r>
          </a:p>
          <a:p>
            <a:pPr lvl="0"/>
            <a:r>
              <a:rPr lang="en-US"/>
              <a:t>Third level</a:t>
            </a:r>
          </a:p>
          <a:p>
            <a:pPr lvl="0"/>
            <a:r>
              <a:rPr lang="en-US"/>
              <a:t>Fourth level</a:t>
            </a:r>
          </a:p>
          <a:p>
            <a:pPr lvl="0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760E6-CDC6-1746-A363-E8AF01461582}" type="datetimeFigureOut">
              <a:t>12/28/16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089D9-950F-D04A-9263-427367C1C6E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43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4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Clārōrum virōrum facta mōrēsque posterīs trādere, </a:t>
            </a:r>
          </a:p>
          <a:p>
            <a:r>
              <a:rPr lang="en-US"/>
              <a:t>	antīquitus ūsitātum, </a:t>
            </a:r>
          </a:p>
          <a:p>
            <a:r>
              <a:rPr lang="en-US"/>
              <a:t>nē nostrīs quidem temporibus </a:t>
            </a:r>
          </a:p>
          <a:p>
            <a:r>
              <a:rPr lang="en-US"/>
              <a:t>	quamquam incūriōsa suōrum </a:t>
            </a:r>
          </a:p>
          <a:p>
            <a:r>
              <a:rPr lang="en-US"/>
              <a:t>aetās omīsit, </a:t>
            </a:r>
          </a:p>
          <a:p>
            <a:r>
              <a:rPr lang="en-US"/>
              <a:t>	quotiēns magna aliqua ac nōbilis virtūs vīcit </a:t>
            </a:r>
          </a:p>
          <a:p>
            <a:r>
              <a:rPr lang="en-US"/>
              <a:t>	ac supergressa est vītium </a:t>
            </a:r>
          </a:p>
          <a:p>
            <a:r>
              <a:rPr lang="en-US"/>
              <a:t>		parvīs magnīsque cīvitātibus commūne, </a:t>
            </a:r>
          </a:p>
          <a:p>
            <a:r>
              <a:rPr lang="en-US"/>
              <a:t>	ignōrantiam rēctī </a:t>
            </a:r>
          </a:p>
          <a:p>
            <a:r>
              <a:rPr lang="en-US"/>
              <a:t>	et invidiam. </a:t>
            </a:r>
          </a:p>
          <a:p>
            <a:endParaRPr lang="en-US"/>
          </a:p>
          <a:p>
            <a:pPr algn="r"/>
            <a:r>
              <a:rPr lang="en-US" sz="2000"/>
              <a:t>[1.1]</a:t>
            </a:r>
          </a:p>
        </p:txBody>
      </p:sp>
    </p:spTree>
    <p:extLst>
      <p:ext uri="{BB962C8B-B14F-4D97-AF65-F5344CB8AC3E}">
        <p14:creationId xmlns:p14="http://schemas.microsoft.com/office/powerpoint/2010/main" val="1187142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/>
          </a:p>
          <a:p>
            <a:r>
              <a:rPr lang="en-US" sz="2800"/>
              <a:t>Quid, </a:t>
            </a:r>
          </a:p>
          <a:p>
            <a:r>
              <a:rPr lang="en-US" sz="2800"/>
              <a:t>	sī per quīndecim annōs, </a:t>
            </a:r>
          </a:p>
          <a:p>
            <a:r>
              <a:rPr lang="en-US" sz="2800"/>
              <a:t>	grande mortālis aevī spatium, </a:t>
            </a:r>
          </a:p>
          <a:p>
            <a:r>
              <a:rPr lang="en-US" sz="2800"/>
              <a:t>	multī fortuitīs cāsibus, </a:t>
            </a:r>
          </a:p>
          <a:p>
            <a:r>
              <a:rPr lang="en-US" sz="2800"/>
              <a:t>	prōmptissimus quisque saevitiā prīncipis intercidērunt, </a:t>
            </a:r>
          </a:p>
          <a:p>
            <a:r>
              <a:rPr lang="en-US" sz="2800"/>
              <a:t>	paucī et, </a:t>
            </a:r>
          </a:p>
          <a:p>
            <a:r>
              <a:rPr lang="en-US" sz="2800"/>
              <a:t>		ut ita dīxerim, </a:t>
            </a:r>
          </a:p>
          <a:p>
            <a:r>
              <a:rPr lang="en-US" sz="2800"/>
              <a:t>	nōn modo aliōrum sed etiam nostrī superstitēs sumus, </a:t>
            </a:r>
          </a:p>
          <a:p>
            <a:r>
              <a:rPr lang="en-US" sz="2800"/>
              <a:t>		exēmptīs ē mediā vītā tot annīs, </a:t>
            </a:r>
          </a:p>
          <a:p>
            <a:r>
              <a:rPr lang="en-US" sz="2800"/>
              <a:t>			quibus iuvenēs ad senectūtem, </a:t>
            </a:r>
          </a:p>
          <a:p>
            <a:r>
              <a:rPr lang="en-US" sz="2800"/>
              <a:t>			senēs prope ad ipsōs exāctae aetātis terminōs per 			silentium vēnimus? </a:t>
            </a:r>
          </a:p>
          <a:p>
            <a:pPr algn="r"/>
            <a:endParaRPr lang="en-US" sz="2000"/>
          </a:p>
          <a:p>
            <a:pPr algn="r"/>
            <a:r>
              <a:rPr lang="en-US" sz="2000"/>
              <a:t>[3.2]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8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Nec Agricola umquam per aliōs gesta avidus intercēpit: </a:t>
            </a:r>
          </a:p>
          <a:p>
            <a:r>
              <a:rPr lang="en-US"/>
              <a:t>seu centuriō seu praefectus incorruptum factī testem habēbat. </a:t>
            </a:r>
          </a:p>
          <a:p>
            <a:r>
              <a:rPr lang="en-US"/>
              <a:t> </a:t>
            </a:r>
          </a:p>
          <a:p>
            <a:r>
              <a:rPr lang="en-US"/>
              <a:t>Apud quōsdam acerbior in convīciīs nārrābātur: </a:t>
            </a:r>
          </a:p>
          <a:p>
            <a:r>
              <a:rPr lang="en-US"/>
              <a:t>	ut erat comis bonīs, </a:t>
            </a:r>
          </a:p>
          <a:p>
            <a:r>
              <a:rPr lang="en-US"/>
              <a:t>ita adversus malōs iniūcundus. </a:t>
            </a:r>
          </a:p>
          <a:p>
            <a:r>
              <a:rPr lang="en-US"/>
              <a:t> </a:t>
            </a:r>
          </a:p>
          <a:p>
            <a:r>
              <a:rPr lang="en-US"/>
              <a:t>Cēterum ex īrācundiā nihil supererat sēcrētum, </a:t>
            </a:r>
          </a:p>
          <a:p>
            <a:r>
              <a:rPr lang="en-US"/>
              <a:t>	ut silentium eius nōn timērēs: </a:t>
            </a:r>
          </a:p>
          <a:p>
            <a:r>
              <a:rPr lang="en-US"/>
              <a:t>honestius putābat offendere quam ōdisse.</a:t>
            </a:r>
          </a:p>
          <a:p>
            <a:pPr algn="r"/>
            <a:r>
              <a:rPr lang="en-US" sz="2000"/>
              <a:t>[22.4]</a:t>
            </a:r>
          </a:p>
        </p:txBody>
      </p:sp>
    </p:spTree>
    <p:extLst>
      <p:ext uri="{BB962C8B-B14F-4D97-AF65-F5344CB8AC3E}">
        <p14:creationId xmlns:p14="http://schemas.microsoft.com/office/powerpoint/2010/main" val="1914370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Quārta aestās obtinendīs (</a:t>
            </a:r>
            <a:r>
              <a:rPr lang="en-US" i="1"/>
              <a:t>sc</a:t>
            </a:r>
            <a:r>
              <a:rPr lang="en-US"/>
              <a:t>. iis)</a:t>
            </a:r>
          </a:p>
          <a:p>
            <a:r>
              <a:rPr lang="en-US"/>
              <a:t>	quae percucurrerat </a:t>
            </a:r>
          </a:p>
          <a:p>
            <a:r>
              <a:rPr lang="en-US"/>
              <a:t>īnsūmpta (</a:t>
            </a:r>
            <a:r>
              <a:rPr lang="en-US" i="1"/>
              <a:t>sc</a:t>
            </a:r>
            <a:r>
              <a:rPr lang="en-US"/>
              <a:t>. est); </a:t>
            </a:r>
          </a:p>
          <a:p>
            <a:r>
              <a:rPr lang="en-US"/>
              <a:t>ac, </a:t>
            </a:r>
          </a:p>
          <a:p>
            <a:r>
              <a:rPr lang="en-US"/>
              <a:t>	sī virtūs exercitūs et Rōmānī nōminis glōria 	paterētur, </a:t>
            </a:r>
          </a:p>
          <a:p>
            <a:r>
              <a:rPr lang="en-US"/>
              <a:t>inventus (</a:t>
            </a:r>
            <a:r>
              <a:rPr lang="en-US" i="1"/>
              <a:t>sc</a:t>
            </a:r>
            <a:r>
              <a:rPr lang="en-US"/>
              <a:t>. erat </a:t>
            </a:r>
            <a:r>
              <a:rPr lang="en-US" i="1"/>
              <a:t>or</a:t>
            </a:r>
            <a:r>
              <a:rPr lang="en-US"/>
              <a:t> esset) in ipsā Britanniā terminus.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[23, beginning]</a:t>
            </a:r>
          </a:p>
        </p:txBody>
      </p:sp>
    </p:spTree>
    <p:extLst>
      <p:ext uri="{BB962C8B-B14F-4D97-AF65-F5344CB8AC3E}">
        <p14:creationId xmlns:p14="http://schemas.microsoft.com/office/powerpoint/2010/main" val="318446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namque Clōta et Bodotria </a:t>
            </a:r>
          </a:p>
          <a:p>
            <a:r>
              <a:rPr lang="en-US"/>
              <a:t>	dīversī maris aestibus per immēnsum revectae, </a:t>
            </a:r>
          </a:p>
          <a:p>
            <a:r>
              <a:rPr lang="en-US"/>
              <a:t>angustō terrārum spatiō dirimuntur: </a:t>
            </a:r>
          </a:p>
          <a:p>
            <a:endParaRPr lang="en-US"/>
          </a:p>
          <a:p>
            <a:r>
              <a:rPr lang="en-US"/>
              <a:t>quod (=et id) tum praesidiīs firmābātur </a:t>
            </a:r>
          </a:p>
          <a:p>
            <a:r>
              <a:rPr lang="en-US"/>
              <a:t>atque omnis propior sinus tenēbātur, </a:t>
            </a:r>
          </a:p>
          <a:p>
            <a:r>
              <a:rPr lang="en-US"/>
              <a:t>	summōtīs velut in aliam īnsulam hostibus.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[23, end]</a:t>
            </a:r>
          </a:p>
        </p:txBody>
      </p:sp>
    </p:spTree>
    <p:extLst>
      <p:ext uri="{BB962C8B-B14F-4D97-AF65-F5344CB8AC3E}">
        <p14:creationId xmlns:p14="http://schemas.microsoft.com/office/powerpoint/2010/main" val="3741203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0664" y="13494"/>
            <a:ext cx="7643928" cy="6844506"/>
          </a:xfrm>
        </p:spPr>
        <p:txBody>
          <a:bodyPr/>
          <a:lstStyle/>
          <a:p>
            <a:pPr marL="392113"/>
            <a:endParaRPr lang="en-US"/>
          </a:p>
          <a:p>
            <a:pPr marL="392113"/>
            <a:endParaRPr lang="en-US"/>
          </a:p>
          <a:p>
            <a:pPr marL="392113"/>
            <a:endParaRPr lang="en-US"/>
          </a:p>
          <a:p>
            <a:pPr marL="392113"/>
            <a:r>
              <a:rPr lang="en-US"/>
              <a:t>Quīntō expedītiōnum annō </a:t>
            </a:r>
          </a:p>
          <a:p>
            <a:pPr marL="392113"/>
            <a:r>
              <a:rPr lang="en-US"/>
              <a:t>nāvē prīmum trānsgressus </a:t>
            </a:r>
          </a:p>
          <a:p>
            <a:r>
              <a:rPr lang="en-US"/>
              <a:t>ignōtas ad id tempus gentēs </a:t>
            </a:r>
          </a:p>
          <a:p>
            <a:r>
              <a:rPr lang="en-US"/>
              <a:t>	crēbrīs simul ac prōsperīs proeliīs </a:t>
            </a:r>
          </a:p>
          <a:p>
            <a:r>
              <a:rPr lang="en-US"/>
              <a:t>domuit;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[24.1, beginning]</a:t>
            </a:r>
          </a:p>
        </p:txBody>
      </p:sp>
    </p:spTree>
    <p:extLst>
      <p:ext uri="{BB962C8B-B14F-4D97-AF65-F5344CB8AC3E}">
        <p14:creationId xmlns:p14="http://schemas.microsoft.com/office/powerpoint/2010/main" val="86087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eamque partem Britanniae </a:t>
            </a:r>
          </a:p>
          <a:p>
            <a:r>
              <a:rPr lang="en-US"/>
              <a:t>	quae Hiberniam aspicit </a:t>
            </a:r>
          </a:p>
          <a:p>
            <a:r>
              <a:rPr lang="en-US"/>
              <a:t>cōpiīs īnstrūxit, </a:t>
            </a:r>
          </a:p>
          <a:p>
            <a:r>
              <a:rPr lang="en-US"/>
              <a:t>	in spem magis quam ob formīdinem, </a:t>
            </a:r>
          </a:p>
          <a:p>
            <a:r>
              <a:rPr lang="en-US"/>
              <a:t>		sī quidem Hibernia </a:t>
            </a:r>
          </a:p>
          <a:p>
            <a:r>
              <a:rPr lang="en-US"/>
              <a:t>			mediō inter Britanniam atque Hispāniam sita </a:t>
            </a:r>
          </a:p>
          <a:p>
            <a:r>
              <a:rPr lang="en-US"/>
              <a:t>			et Gallicō quoque marī opportūna </a:t>
            </a:r>
          </a:p>
          <a:p>
            <a:r>
              <a:rPr lang="en-US"/>
              <a:t>		valentissimam imperiī partem magnīs in vicem 		ūsibus miscuerit. 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[24.1, end]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80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Spatium eius, </a:t>
            </a:r>
          </a:p>
          <a:p>
            <a:r>
              <a:rPr lang="en-US"/>
              <a:t>		sī Britanniae compārētur </a:t>
            </a:r>
          </a:p>
          <a:p>
            <a:r>
              <a:rPr lang="en-US"/>
              <a:t>	angustius, </a:t>
            </a:r>
          </a:p>
          <a:p>
            <a:r>
              <a:rPr lang="en-US"/>
              <a:t>nostrī maris īnsulās superat. </a:t>
            </a:r>
          </a:p>
          <a:p>
            <a:r>
              <a:rPr lang="en-US"/>
              <a:t> </a:t>
            </a:r>
          </a:p>
          <a:p>
            <a:r>
              <a:rPr lang="en-US"/>
              <a:t>Sōlum caelumque et ingenia cultūsque hominum haud multum ā Britanniā differunt, </a:t>
            </a:r>
          </a:p>
          <a:p>
            <a:r>
              <a:rPr lang="en-US"/>
              <a:t>in melius aditūs portūsque, </a:t>
            </a:r>
          </a:p>
          <a:p>
            <a:r>
              <a:rPr lang="en-US"/>
              <a:t>	per commercia et negōtiātōrēs cognitī.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[24.2]</a:t>
            </a:r>
          </a:p>
        </p:txBody>
      </p:sp>
    </p:spTree>
    <p:extLst>
      <p:ext uri="{BB962C8B-B14F-4D97-AF65-F5344CB8AC3E}">
        <p14:creationId xmlns:p14="http://schemas.microsoft.com/office/powerpoint/2010/main" val="1422297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Agricola expulsum sēditiōne domesticā ūnum ex rēgulīs gentis excēperat </a:t>
            </a:r>
          </a:p>
          <a:p>
            <a:r>
              <a:rPr lang="en-US"/>
              <a:t>ac speciē amīcitiae in occāsiōnem retinēbat. </a:t>
            </a:r>
          </a:p>
          <a:p>
            <a:r>
              <a:rPr lang="en-US"/>
              <a:t> </a:t>
            </a:r>
          </a:p>
          <a:p>
            <a:r>
              <a:rPr lang="en-US"/>
              <a:t>Saepe ex eō audīvī </a:t>
            </a:r>
          </a:p>
          <a:p>
            <a:r>
              <a:rPr lang="en-US"/>
              <a:t>	legiōne ūnā et modicīs auxiliīs dēbellārī </a:t>
            </a:r>
          </a:p>
          <a:p>
            <a:r>
              <a:rPr lang="en-US"/>
              <a:t>	obtinērīque Hiberniam posse; </a:t>
            </a:r>
          </a:p>
          <a:p>
            <a:r>
              <a:rPr lang="en-US"/>
              <a:t>	idque etiam adversus Britanniam prōfutūrum (</a:t>
            </a:r>
            <a:r>
              <a:rPr lang="en-US" i="1"/>
              <a:t>sc</a:t>
            </a:r>
            <a:r>
              <a:rPr lang="en-US"/>
              <a:t>. 	esse), </a:t>
            </a:r>
          </a:p>
          <a:p>
            <a:r>
              <a:rPr lang="en-US"/>
              <a:t>		sī Rōmāna ubīque arma (</a:t>
            </a:r>
            <a:r>
              <a:rPr lang="en-US" i="1"/>
              <a:t>sc</a:t>
            </a:r>
            <a:r>
              <a:rPr lang="en-US"/>
              <a:t>. essent) </a:t>
            </a:r>
          </a:p>
          <a:p>
            <a:r>
              <a:rPr lang="en-US"/>
              <a:t>		et velut ē cōnspectū lībertās tollerētur.</a:t>
            </a:r>
          </a:p>
          <a:p>
            <a:pPr algn="r"/>
            <a:r>
              <a:rPr lang="en-US" sz="2000"/>
              <a:t>[24.3]</a:t>
            </a:r>
          </a:p>
        </p:txBody>
      </p:sp>
    </p:spTree>
    <p:extLst>
      <p:ext uri="{BB962C8B-B14F-4D97-AF65-F5344CB8AC3E}">
        <p14:creationId xmlns:p14="http://schemas.microsoft.com/office/powerpoint/2010/main" val="2176231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345" y="13494"/>
            <a:ext cx="8316247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Cēterum aestāte, </a:t>
            </a:r>
          </a:p>
          <a:p>
            <a:r>
              <a:rPr lang="en-US"/>
              <a:t>		quā sextum officiī annum incohābat, </a:t>
            </a:r>
          </a:p>
          <a:p>
            <a:r>
              <a:rPr lang="en-US"/>
              <a:t>	amplexus cīvitātēs trāns Bodotriam sitās, </a:t>
            </a:r>
          </a:p>
          <a:p>
            <a:r>
              <a:rPr lang="en-US"/>
              <a:t>		quia mōtus ūniversārum ultrā gentium et 		īnfēsta hostīlī exercitū itinera timēbantur,</a:t>
            </a:r>
          </a:p>
          <a:p>
            <a:r>
              <a:rPr lang="en-US"/>
              <a:t>portūs classe explōrāvit;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[25.1, beginning]</a:t>
            </a:r>
          </a:p>
        </p:txBody>
      </p:sp>
    </p:spTree>
    <p:extLst>
      <p:ext uri="{BB962C8B-B14F-4D97-AF65-F5344CB8AC3E}">
        <p14:creationId xmlns:p14="http://schemas.microsoft.com/office/powerpoint/2010/main" val="3852840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quae (=et ea) </a:t>
            </a:r>
          </a:p>
          <a:p>
            <a:r>
              <a:rPr lang="en-US"/>
              <a:t>	ab Agricolā prīmum adsūmpta in partem vīrium sequēbātur ēgregiā speciē, </a:t>
            </a:r>
          </a:p>
          <a:p>
            <a:r>
              <a:rPr lang="en-US"/>
              <a:t>	cum simul terrā, simul marī bellum impellerētur </a:t>
            </a:r>
          </a:p>
          <a:p>
            <a:r>
              <a:rPr lang="en-US"/>
              <a:t>	ac saepe īsdem castrīs pedes equesque et 	nauticus mīles </a:t>
            </a:r>
          </a:p>
          <a:p>
            <a:r>
              <a:rPr lang="en-US"/>
              <a:t>		mixtī cōpiīs et laetitiā </a:t>
            </a:r>
          </a:p>
          <a:p>
            <a:r>
              <a:rPr lang="en-US"/>
              <a:t>	sua quisque facta, suōs cāsūs attollerent, </a:t>
            </a:r>
          </a:p>
          <a:p>
            <a:r>
              <a:rPr lang="en-US"/>
              <a:t>	ac modo silvārum ac montium profunda, </a:t>
            </a:r>
          </a:p>
          <a:p>
            <a:r>
              <a:rPr lang="en-US"/>
              <a:t>	modo tempestātum ac flūctuum adversa, </a:t>
            </a:r>
          </a:p>
          <a:p>
            <a:r>
              <a:rPr lang="en-US"/>
              <a:t>	hinc terra et hostis, </a:t>
            </a:r>
          </a:p>
          <a:p>
            <a:r>
              <a:rPr lang="en-US"/>
              <a:t>	hinc victus Ōceanus mīlitārī iactantiā 	comparārentur.</a:t>
            </a:r>
            <a:r>
              <a:rPr lang="en-US">
                <a:effectLst/>
              </a:rPr>
              <a:t> 										   </a:t>
            </a:r>
            <a:r>
              <a:rPr lang="en-US" sz="2000"/>
              <a:t>[25.1, end]</a:t>
            </a:r>
          </a:p>
        </p:txBody>
      </p:sp>
    </p:spTree>
    <p:extLst>
      <p:ext uri="{BB962C8B-B14F-4D97-AF65-F5344CB8AC3E}">
        <p14:creationId xmlns:p14="http://schemas.microsoft.com/office/powerpoint/2010/main" val="3512992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451" y="13494"/>
            <a:ext cx="8092141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Britannōs quoque, </a:t>
            </a:r>
          </a:p>
          <a:p>
            <a:r>
              <a:rPr lang="en-US"/>
              <a:t>	ut ex captīvīs audiēbātur, </a:t>
            </a:r>
          </a:p>
          <a:p>
            <a:r>
              <a:rPr lang="en-US"/>
              <a:t>vīsa classis obstupefaciēbat, </a:t>
            </a:r>
          </a:p>
          <a:p>
            <a:r>
              <a:rPr lang="en-US"/>
              <a:t>	tamquam </a:t>
            </a:r>
          </a:p>
          <a:p>
            <a:r>
              <a:rPr lang="en-US"/>
              <a:t>		apertō maris suī sēcrētō </a:t>
            </a:r>
          </a:p>
          <a:p>
            <a:r>
              <a:rPr lang="en-US"/>
              <a:t>	ultimum victīs perfugium clauderētur.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[25.2]</a:t>
            </a:r>
          </a:p>
        </p:txBody>
      </p:sp>
    </p:spTree>
    <p:extLst>
      <p:ext uri="{BB962C8B-B14F-4D97-AF65-F5344CB8AC3E}">
        <p14:creationId xmlns:p14="http://schemas.microsoft.com/office/powerpoint/2010/main" val="895838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013" y="13494"/>
            <a:ext cx="8252579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Nōn tamen pigēbit </a:t>
            </a:r>
          </a:p>
          <a:p>
            <a:r>
              <a:rPr lang="en-US"/>
              <a:t>	vel inconditā ac rudī vōce </a:t>
            </a:r>
          </a:p>
          <a:p>
            <a:r>
              <a:rPr lang="en-US"/>
              <a:t>memoriam priōris servitūtis ac testimōnium praesentium bonōrum composuisse. </a:t>
            </a:r>
          </a:p>
          <a:p>
            <a:r>
              <a:rPr lang="en-US"/>
              <a:t> </a:t>
            </a:r>
          </a:p>
          <a:p>
            <a:r>
              <a:rPr lang="en-US"/>
              <a:t>Hic interim liber </a:t>
            </a:r>
          </a:p>
          <a:p>
            <a:r>
              <a:rPr lang="en-US"/>
              <a:t>	honōrī Agricolae socerī meī dēstinātus, </a:t>
            </a:r>
          </a:p>
          <a:p>
            <a:r>
              <a:rPr lang="en-US"/>
              <a:t>professiōne pietātis aut laudātus erit </a:t>
            </a:r>
          </a:p>
          <a:p>
            <a:r>
              <a:rPr lang="en-US"/>
              <a:t>aut excūsātus. </a:t>
            </a:r>
          </a:p>
          <a:p>
            <a:endParaRPr lang="en-US"/>
          </a:p>
          <a:p>
            <a:pPr algn="r"/>
            <a:r>
              <a:rPr lang="en-US" sz="2000"/>
              <a:t>[3.3]</a:t>
            </a:r>
          </a:p>
        </p:txBody>
      </p:sp>
    </p:spTree>
    <p:extLst>
      <p:ext uri="{BB962C8B-B14F-4D97-AF65-F5344CB8AC3E}">
        <p14:creationId xmlns:p14="http://schemas.microsoft.com/office/powerpoint/2010/main" val="2168721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	Ad manūs et arma conversī </a:t>
            </a:r>
          </a:p>
          <a:p>
            <a:r>
              <a:rPr lang="en-US"/>
              <a:t>Calēdoniam incolentēs populī </a:t>
            </a:r>
          </a:p>
          <a:p>
            <a:r>
              <a:rPr lang="en-US"/>
              <a:t>	magnō parātū, maiōre fāmā, </a:t>
            </a:r>
          </a:p>
          <a:p>
            <a:r>
              <a:rPr lang="en-US"/>
              <a:t>		utī mōs est dē ignōtīs, </a:t>
            </a:r>
          </a:p>
          <a:p>
            <a:r>
              <a:rPr lang="en-US"/>
              <a:t>	oppugnāre ultrō castellum adortī,</a:t>
            </a:r>
          </a:p>
          <a:p>
            <a:r>
              <a:rPr lang="en-US"/>
              <a:t>metum ut prōvocantēs addiderant; </a:t>
            </a:r>
          </a:p>
          <a:p>
            <a:r>
              <a:rPr lang="en-US"/>
              <a:t>	regrediendumque (</a:t>
            </a:r>
            <a:r>
              <a:rPr lang="en-US" i="1"/>
              <a:t>sc</a:t>
            </a:r>
            <a:r>
              <a:rPr lang="en-US"/>
              <a:t>. esse) citrā Bodotriam </a:t>
            </a:r>
          </a:p>
          <a:p>
            <a:r>
              <a:rPr lang="en-US"/>
              <a:t>	et cēdendum potius </a:t>
            </a:r>
          </a:p>
          <a:p>
            <a:r>
              <a:rPr lang="en-US"/>
              <a:t>		quam pellerentur </a:t>
            </a:r>
          </a:p>
          <a:p>
            <a:r>
              <a:rPr lang="en-US"/>
              <a:t>ignāvī speciē prūdentium admonēbant, </a:t>
            </a:r>
          </a:p>
          <a:p>
            <a:r>
              <a:rPr lang="en-US"/>
              <a:t>	cum interim cognōscit (</a:t>
            </a:r>
            <a:r>
              <a:rPr lang="en-US" i="1"/>
              <a:t>sc</a:t>
            </a:r>
            <a:r>
              <a:rPr lang="en-US"/>
              <a:t>. Agricola) </a:t>
            </a:r>
          </a:p>
          <a:p>
            <a:r>
              <a:rPr lang="en-US"/>
              <a:t>		hostēs plūribus agminibus inruptūrōs (</a:t>
            </a:r>
            <a:r>
              <a:rPr lang="en-US" i="1"/>
              <a:t>sc</a:t>
            </a:r>
            <a:r>
              <a:rPr lang="en-US"/>
              <a:t>. esse).</a:t>
            </a:r>
            <a:r>
              <a:rPr lang="en-US">
                <a:effectLst/>
              </a:rPr>
              <a:t> </a:t>
            </a:r>
          </a:p>
          <a:p>
            <a:pPr algn="r"/>
            <a:r>
              <a:rPr lang="en-US" sz="2000"/>
              <a:t>[25.3]</a:t>
            </a:r>
          </a:p>
        </p:txBody>
      </p:sp>
    </p:spTree>
    <p:extLst>
      <p:ext uri="{BB962C8B-B14F-4D97-AF65-F5344CB8AC3E}">
        <p14:creationId xmlns:p14="http://schemas.microsoft.com/office/powerpoint/2010/main" val="1827537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94"/>
            <a:ext cx="8587392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Ac </a:t>
            </a:r>
          </a:p>
          <a:p>
            <a:r>
              <a:rPr lang="en-US"/>
              <a:t>	nē superante numerō et perītiā locōrum 	circumīrētur, </a:t>
            </a:r>
          </a:p>
          <a:p>
            <a:r>
              <a:rPr lang="en-US"/>
              <a:t>dīvīsō et ipse in trēs partēs exercitū incessit.</a:t>
            </a:r>
            <a:r>
              <a:rPr lang="en-US">
                <a:effectLst/>
              </a:rPr>
              <a:t>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[25.4]</a:t>
            </a:r>
          </a:p>
        </p:txBody>
      </p:sp>
    </p:spTree>
    <p:extLst>
      <p:ext uri="{BB962C8B-B14F-4D97-AF65-F5344CB8AC3E}">
        <p14:creationId xmlns:p14="http://schemas.microsoft.com/office/powerpoint/2010/main" val="471918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Quod ubi (=Et ubi id) cognitum (</a:t>
            </a:r>
            <a:r>
              <a:rPr lang="en-US" i="1"/>
              <a:t>sc</a:t>
            </a:r>
            <a:r>
              <a:rPr lang="en-US"/>
              <a:t>. est) hostī, </a:t>
            </a:r>
          </a:p>
          <a:p>
            <a:r>
              <a:rPr lang="en-US"/>
              <a:t>	mūtātō repente cōnsiliō </a:t>
            </a:r>
          </a:p>
          <a:p>
            <a:r>
              <a:rPr lang="en-US"/>
              <a:t>ūniversī </a:t>
            </a:r>
          </a:p>
          <a:p>
            <a:r>
              <a:rPr lang="en-US"/>
              <a:t>	nōnam legiōnem ut maximē invalidam nocte 	adgressī, </a:t>
            </a:r>
          </a:p>
          <a:p>
            <a:r>
              <a:rPr lang="en-US"/>
              <a:t>inter somnum ac trepidātiōnem </a:t>
            </a:r>
          </a:p>
          <a:p>
            <a:r>
              <a:rPr lang="en-US"/>
              <a:t>	caesīs vigilibus </a:t>
            </a:r>
          </a:p>
          <a:p>
            <a:r>
              <a:rPr lang="en-US"/>
              <a:t>inrūpēre. 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[26.1, beginning]</a:t>
            </a:r>
          </a:p>
        </p:txBody>
      </p:sp>
    </p:spTree>
    <p:extLst>
      <p:ext uri="{BB962C8B-B14F-4D97-AF65-F5344CB8AC3E}">
        <p14:creationId xmlns:p14="http://schemas.microsoft.com/office/powerpoint/2010/main" val="4045148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Iamque in ipsīs castrīs pugnābātur, </a:t>
            </a:r>
          </a:p>
          <a:p>
            <a:r>
              <a:rPr lang="en-US"/>
              <a:t>	cum Agricola </a:t>
            </a:r>
          </a:p>
          <a:p>
            <a:r>
              <a:rPr lang="en-US"/>
              <a:t>		iter hostium ab explōrātōribus ēdoctus </a:t>
            </a:r>
          </a:p>
          <a:p>
            <a:r>
              <a:rPr lang="en-US"/>
              <a:t>		et vestīgiīs īnsecūtus, </a:t>
            </a:r>
          </a:p>
          <a:p>
            <a:r>
              <a:rPr lang="en-US"/>
              <a:t>	vēlōcissimōs equitum peditumque adsultāre 	tergīs pugnantium iubet, </a:t>
            </a:r>
          </a:p>
          <a:p>
            <a:r>
              <a:rPr lang="en-US"/>
              <a:t>	mox ab ūniversīs adicī clāmōrem; </a:t>
            </a:r>
          </a:p>
          <a:p>
            <a:endParaRPr lang="en-US"/>
          </a:p>
          <a:p>
            <a:r>
              <a:rPr lang="en-US"/>
              <a:t>et propinquā lūce fulsēre signa. </a:t>
            </a:r>
          </a:p>
          <a:p>
            <a:endParaRPr lang="en-US"/>
          </a:p>
          <a:p>
            <a:pPr algn="r"/>
            <a:r>
              <a:rPr lang="en-US" sz="2000"/>
              <a:t>[26.1, end]</a:t>
            </a:r>
          </a:p>
        </p:txBody>
      </p:sp>
    </p:spTree>
    <p:extLst>
      <p:ext uri="{BB962C8B-B14F-4D97-AF65-F5344CB8AC3E}">
        <p14:creationId xmlns:p14="http://schemas.microsoft.com/office/powerpoint/2010/main" val="663346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Ita ancipitī malō territī (</a:t>
            </a:r>
            <a:r>
              <a:rPr lang="en-US" i="1"/>
              <a:t>sc</a:t>
            </a:r>
            <a:r>
              <a:rPr lang="en-US"/>
              <a:t>. sunt) Britannī; </a:t>
            </a:r>
          </a:p>
          <a:p>
            <a:r>
              <a:rPr lang="en-US"/>
              <a:t>et nōnānīs rediit animus, </a:t>
            </a:r>
          </a:p>
          <a:p>
            <a:r>
              <a:rPr lang="en-US"/>
              <a:t>ac secūrī prō salūte dē glōriā certābant. </a:t>
            </a:r>
          </a:p>
          <a:p>
            <a:r>
              <a:rPr lang="en-US"/>
              <a:t> </a:t>
            </a:r>
          </a:p>
          <a:p>
            <a:r>
              <a:rPr lang="en-US"/>
              <a:t>Ultrō quīn etiam ērūpēre, </a:t>
            </a:r>
          </a:p>
          <a:p>
            <a:r>
              <a:rPr lang="en-US"/>
              <a:t>et fuit atrōx in ipsīs portārum angustiīs proelium, </a:t>
            </a:r>
          </a:p>
          <a:p>
            <a:r>
              <a:rPr lang="en-US"/>
              <a:t>	dōnec pulsī (</a:t>
            </a:r>
            <a:r>
              <a:rPr lang="en-US" i="1"/>
              <a:t>sc</a:t>
            </a:r>
            <a:r>
              <a:rPr lang="en-US"/>
              <a:t>. sunt) hostēs, </a:t>
            </a:r>
          </a:p>
          <a:p>
            <a:r>
              <a:rPr lang="en-US"/>
              <a:t>		utrōque exercitū certante, </a:t>
            </a:r>
          </a:p>
          <a:p>
            <a:r>
              <a:rPr lang="en-US"/>
              <a:t>		hīs, </a:t>
            </a:r>
          </a:p>
          <a:p>
            <a:r>
              <a:rPr lang="en-US"/>
              <a:t>			ut tulisse opem, </a:t>
            </a:r>
          </a:p>
          <a:p>
            <a:r>
              <a:rPr lang="en-US"/>
              <a:t>		illīs, </a:t>
            </a:r>
          </a:p>
          <a:p>
            <a:r>
              <a:rPr lang="en-US"/>
              <a:t>			nē eguisse auxiliō vidērentur. </a:t>
            </a:r>
          </a:p>
          <a:p>
            <a:pPr algn="r"/>
            <a:r>
              <a:rPr lang="en-US" sz="2000"/>
              <a:t>[26.2, beginning]</a:t>
            </a:r>
          </a:p>
        </p:txBody>
      </p:sp>
    </p:spTree>
    <p:extLst>
      <p:ext uri="{BB962C8B-B14F-4D97-AF65-F5344CB8AC3E}">
        <p14:creationId xmlns:p14="http://schemas.microsoft.com/office/powerpoint/2010/main" val="3750049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802" y="13494"/>
            <a:ext cx="8054790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Quod nisī </a:t>
            </a:r>
          </a:p>
          <a:p>
            <a:r>
              <a:rPr lang="en-US"/>
              <a:t>(≈Et </a:t>
            </a:r>
          </a:p>
          <a:p>
            <a:r>
              <a:rPr lang="en-US"/>
              <a:t>	nisi) palūdēs et silvae fugientēs tēxissent, </a:t>
            </a:r>
          </a:p>
          <a:p>
            <a:r>
              <a:rPr lang="en-US"/>
              <a:t>dēbellātum illā victōriā foret.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[26.2, end]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36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Cuius (=et eius) cōnscientiā ac fāmā ferōx exercitus </a:t>
            </a:r>
          </a:p>
          <a:p>
            <a:r>
              <a:rPr lang="en-US"/>
              <a:t>	nihil virtūtī suae invium (</a:t>
            </a:r>
            <a:r>
              <a:rPr lang="en-US" i="1"/>
              <a:t>sc</a:t>
            </a:r>
            <a:r>
              <a:rPr lang="en-US"/>
              <a:t>. esse)</a:t>
            </a:r>
          </a:p>
          <a:p>
            <a:r>
              <a:rPr lang="en-US"/>
              <a:t>	et penetrandam Calēdoniam </a:t>
            </a:r>
          </a:p>
          <a:p>
            <a:r>
              <a:rPr lang="en-US"/>
              <a:t>	inveniendumque tandem Britanniae terminum 	continuō proeliōrum cursū </a:t>
            </a:r>
          </a:p>
          <a:p>
            <a:r>
              <a:rPr lang="en-US"/>
              <a:t>fremēbant.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[27.1, beginning]</a:t>
            </a:r>
          </a:p>
        </p:txBody>
      </p:sp>
    </p:spTree>
    <p:extLst>
      <p:ext uri="{BB962C8B-B14F-4D97-AF65-F5344CB8AC3E}">
        <p14:creationId xmlns:p14="http://schemas.microsoft.com/office/powerpoint/2010/main" val="1049867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Atque illī </a:t>
            </a:r>
          </a:p>
          <a:p>
            <a:r>
              <a:rPr lang="en-US"/>
              <a:t>	modo cautī ac sapientēs </a:t>
            </a:r>
          </a:p>
          <a:p>
            <a:r>
              <a:rPr lang="en-US"/>
              <a:t>prōmptī post ēventum ac magniloquī erant. </a:t>
            </a:r>
          </a:p>
          <a:p>
            <a:r>
              <a:rPr lang="en-US"/>
              <a:t> </a:t>
            </a:r>
          </a:p>
          <a:p>
            <a:r>
              <a:rPr lang="en-US"/>
              <a:t>Inīquissima haec bellōrum condiciō est: </a:t>
            </a:r>
          </a:p>
          <a:p>
            <a:r>
              <a:rPr lang="en-US"/>
              <a:t>prōspera omnēs sibi vindicant, </a:t>
            </a:r>
          </a:p>
          <a:p>
            <a:r>
              <a:rPr lang="en-US"/>
              <a:t>adversa ūnī imputantur.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[27.1, end]</a:t>
            </a:r>
          </a:p>
        </p:txBody>
      </p:sp>
    </p:spTree>
    <p:extLst>
      <p:ext uri="{BB962C8B-B14F-4D97-AF65-F5344CB8AC3E}">
        <p14:creationId xmlns:p14="http://schemas.microsoft.com/office/powerpoint/2010/main" val="2048734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At Britannī </a:t>
            </a:r>
          </a:p>
          <a:p>
            <a:r>
              <a:rPr lang="en-US"/>
              <a:t>		nōn virtūte sē victōs (</a:t>
            </a:r>
            <a:r>
              <a:rPr lang="en-US" i="1"/>
              <a:t>sc</a:t>
            </a:r>
            <a:r>
              <a:rPr lang="en-US"/>
              <a:t>. esse), </a:t>
            </a:r>
          </a:p>
          <a:p>
            <a:r>
              <a:rPr lang="en-US"/>
              <a:t>		sed occāsiōne et arte dūcis </a:t>
            </a:r>
          </a:p>
          <a:p>
            <a:r>
              <a:rPr lang="en-US"/>
              <a:t>	ratī, </a:t>
            </a:r>
          </a:p>
          <a:p>
            <a:r>
              <a:rPr lang="en-US"/>
              <a:t>nihil ex adrogantiā remittere, </a:t>
            </a:r>
          </a:p>
          <a:p>
            <a:r>
              <a:rPr lang="en-US"/>
              <a:t>	quō minus iuventūtem armārent, </a:t>
            </a:r>
          </a:p>
          <a:p>
            <a:r>
              <a:rPr lang="en-US"/>
              <a:t>	coniugēs ac līberōs in loca tūta trānsferrent, </a:t>
            </a:r>
          </a:p>
          <a:p>
            <a:r>
              <a:rPr lang="en-US"/>
              <a:t>	coetibus et sacrificiīs cōnspīrātiōnem cīvitātum 	sancīrent. </a:t>
            </a:r>
          </a:p>
          <a:p>
            <a:r>
              <a:rPr lang="en-US"/>
              <a:t> Atque ita </a:t>
            </a:r>
          </a:p>
          <a:p>
            <a:r>
              <a:rPr lang="en-US"/>
              <a:t>	inrītātīs utrimque animīs</a:t>
            </a:r>
          </a:p>
          <a:p>
            <a:r>
              <a:rPr lang="en-US"/>
              <a:t> discessum (</a:t>
            </a:r>
            <a:r>
              <a:rPr lang="en-US" i="1"/>
              <a:t>sc</a:t>
            </a:r>
            <a:r>
              <a:rPr lang="en-US"/>
              <a:t>. est). </a:t>
            </a:r>
          </a:p>
          <a:p>
            <a:pPr algn="r"/>
            <a:r>
              <a:rPr lang="en-US" sz="2000"/>
              <a:t>[27.2]</a:t>
            </a:r>
          </a:p>
        </p:txBody>
      </p:sp>
    </p:spTree>
    <p:extLst>
      <p:ext uri="{BB962C8B-B14F-4D97-AF65-F5344CB8AC3E}">
        <p14:creationId xmlns:p14="http://schemas.microsoft.com/office/powerpoint/2010/main" val="1218297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345" y="13494"/>
            <a:ext cx="8316247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Eādem aestāte cohors Usipōrum </a:t>
            </a:r>
          </a:p>
          <a:p>
            <a:r>
              <a:rPr lang="en-US"/>
              <a:t>	per Germāniās cōnscrīpta </a:t>
            </a:r>
          </a:p>
          <a:p>
            <a:r>
              <a:rPr lang="en-US"/>
              <a:t>	et in Britanniam trānsmissa </a:t>
            </a:r>
          </a:p>
          <a:p>
            <a:r>
              <a:rPr lang="en-US"/>
              <a:t>magnum ac memorābile facinus ausa est.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[28.1, beginning]</a:t>
            </a:r>
          </a:p>
        </p:txBody>
      </p:sp>
    </p:spTree>
    <p:extLst>
      <p:ext uri="{BB962C8B-B14F-4D97-AF65-F5344CB8AC3E}">
        <p14:creationId xmlns:p14="http://schemas.microsoft.com/office/powerpoint/2010/main" val="272520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Gnaeus Iūlius Agricola, </a:t>
            </a:r>
          </a:p>
          <a:p>
            <a:r>
              <a:rPr lang="en-US"/>
              <a:t>	vetere et inlūstrī Foroiuliēnsium colōniā ortus, </a:t>
            </a:r>
          </a:p>
          <a:p>
            <a:r>
              <a:rPr lang="en-US"/>
              <a:t>utrumque avum prōcūrātōrem Caesarum habuit, </a:t>
            </a:r>
          </a:p>
          <a:p>
            <a:r>
              <a:rPr lang="en-US"/>
              <a:t>	quae equestris nōbilitās est. </a:t>
            </a:r>
          </a:p>
          <a:p>
            <a:r>
              <a:rPr lang="en-US"/>
              <a:t> </a:t>
            </a:r>
          </a:p>
          <a:p>
            <a:r>
              <a:rPr lang="en-US"/>
              <a:t>Pater illī Iūlius Graecīnus senātōriī ōrdinis (</a:t>
            </a:r>
            <a:r>
              <a:rPr lang="en-US" i="1"/>
              <a:t>sc.</a:t>
            </a:r>
            <a:r>
              <a:rPr lang="en-US"/>
              <a:t> fuit), </a:t>
            </a:r>
          </a:p>
          <a:p>
            <a:r>
              <a:rPr lang="en-US"/>
              <a:t>	studiō ēloquentiae sapientiaeque nōtus,</a:t>
            </a:r>
          </a:p>
          <a:p>
            <a:r>
              <a:rPr lang="en-US"/>
              <a:t>	iīsque ipsīs virtūtibus īram Gāī Caesaris meritus: </a:t>
            </a:r>
          </a:p>
          <a:p>
            <a:r>
              <a:rPr lang="en-US"/>
              <a:t> </a:t>
            </a:r>
          </a:p>
          <a:p>
            <a:r>
              <a:rPr lang="en-US"/>
              <a:t>namque Mārcum Sīlānum accūsāre iussus et, </a:t>
            </a:r>
          </a:p>
          <a:p>
            <a:r>
              <a:rPr lang="en-US"/>
              <a:t>	quia abnuerat, </a:t>
            </a:r>
          </a:p>
          <a:p>
            <a:r>
              <a:rPr lang="en-US"/>
              <a:t>interfectus est. </a:t>
            </a:r>
          </a:p>
          <a:p>
            <a:pPr algn="r"/>
            <a:r>
              <a:rPr lang="en-US" sz="2000"/>
              <a:t>[4.1]</a:t>
            </a:r>
          </a:p>
        </p:txBody>
      </p:sp>
    </p:spTree>
    <p:extLst>
      <p:ext uri="{BB962C8B-B14F-4D97-AF65-F5344CB8AC3E}">
        <p14:creationId xmlns:p14="http://schemas.microsoft.com/office/powerpoint/2010/main" val="64385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Occīsō centuriōne ac mīlitibus, </a:t>
            </a:r>
          </a:p>
          <a:p>
            <a:r>
              <a:rPr lang="en-US"/>
              <a:t>		quī </a:t>
            </a:r>
          </a:p>
          <a:p>
            <a:r>
              <a:rPr lang="en-US"/>
              <a:t>			ad trādendam disciplīnam inmixtī manipulīs </a:t>
            </a:r>
          </a:p>
          <a:p>
            <a:r>
              <a:rPr lang="en-US"/>
              <a:t>		exemplum et rēctōrēs habēbantur, </a:t>
            </a:r>
          </a:p>
          <a:p>
            <a:r>
              <a:rPr lang="en-US"/>
              <a:t>trēs liburnicās </a:t>
            </a:r>
          </a:p>
          <a:p>
            <a:r>
              <a:rPr lang="en-US"/>
              <a:t>	adāctīs per vim gubernātōribus </a:t>
            </a:r>
          </a:p>
          <a:p>
            <a:r>
              <a:rPr lang="en-US"/>
              <a:t>ascendēre (</a:t>
            </a:r>
            <a:r>
              <a:rPr lang="en-US" i="1"/>
              <a:t>sc</a:t>
            </a:r>
            <a:r>
              <a:rPr lang="en-US"/>
              <a:t>. Usipi); </a:t>
            </a:r>
          </a:p>
          <a:p>
            <a:r>
              <a:rPr lang="en-US"/>
              <a:t>et </a:t>
            </a:r>
          </a:p>
          <a:p>
            <a:r>
              <a:rPr lang="en-US"/>
              <a:t>	ūnō rem negānte </a:t>
            </a:r>
          </a:p>
          <a:p>
            <a:r>
              <a:rPr lang="en-US"/>
              <a:t>	suspectīs duōbus eōque interfectīs, </a:t>
            </a:r>
          </a:p>
          <a:p>
            <a:r>
              <a:rPr lang="en-US"/>
              <a:t>	nōndum vulgātō rūmōre </a:t>
            </a:r>
          </a:p>
          <a:p>
            <a:r>
              <a:rPr lang="en-US"/>
              <a:t>ut mīrāculum praevehēbantur. </a:t>
            </a:r>
          </a:p>
          <a:p>
            <a:pPr algn="r"/>
            <a:r>
              <a:rPr lang="en-US" sz="2000"/>
              <a:t>[28.1, end]</a:t>
            </a:r>
          </a:p>
        </p:txBody>
      </p:sp>
    </p:spTree>
    <p:extLst>
      <p:ext uri="{BB962C8B-B14F-4D97-AF65-F5344CB8AC3E}">
        <p14:creationId xmlns:p14="http://schemas.microsoft.com/office/powerpoint/2010/main" val="2570888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Mox </a:t>
            </a:r>
          </a:p>
          <a:p>
            <a:pPr>
              <a:tabLst>
                <a:tab pos="447675" algn="l"/>
              </a:tabLst>
            </a:pPr>
            <a:r>
              <a:rPr lang="en-US"/>
              <a:t>	ad aquam atque ūtensilia raptum ubi 			dēvertīssent, </a:t>
            </a:r>
          </a:p>
          <a:p>
            <a:r>
              <a:rPr lang="en-US"/>
              <a:t>cum plērīsque Britannōrum sua dēfēnsantium proeliō congressī (</a:t>
            </a:r>
            <a:r>
              <a:rPr lang="en-US" i="1"/>
              <a:t>sc</a:t>
            </a:r>
            <a:r>
              <a:rPr lang="en-US"/>
              <a:t>. sunt)</a:t>
            </a:r>
          </a:p>
          <a:p>
            <a:r>
              <a:rPr lang="en-US"/>
              <a:t>	ac saepe victōrēs, </a:t>
            </a:r>
          </a:p>
          <a:p>
            <a:r>
              <a:rPr lang="en-US"/>
              <a:t>	aliquandō pulsī, </a:t>
            </a:r>
          </a:p>
          <a:p>
            <a:r>
              <a:rPr lang="en-US"/>
              <a:t>eō ad extrēmum inopiae vēnēre, </a:t>
            </a:r>
          </a:p>
          <a:p>
            <a:r>
              <a:rPr lang="en-US"/>
              <a:t>	ut īnfirmissimōs suōrum, mox sorte ductōs 	vēscerentur.</a:t>
            </a:r>
            <a:r>
              <a:rPr lang="en-US">
                <a:effectLst/>
              </a:rPr>
              <a:t> </a:t>
            </a:r>
          </a:p>
          <a:p>
            <a:endParaRPr lang="en-US">
              <a:effectLst/>
            </a:endParaRPr>
          </a:p>
          <a:p>
            <a:pPr algn="r"/>
            <a:r>
              <a:rPr lang="en-US" sz="2000"/>
              <a:t>[28.2]</a:t>
            </a:r>
          </a:p>
        </p:txBody>
      </p:sp>
    </p:spTree>
    <p:extLst>
      <p:ext uri="{BB962C8B-B14F-4D97-AF65-F5344CB8AC3E}">
        <p14:creationId xmlns:p14="http://schemas.microsoft.com/office/powerpoint/2010/main" val="1394343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Atque </a:t>
            </a:r>
          </a:p>
          <a:p>
            <a:r>
              <a:rPr lang="en-US"/>
              <a:t>	ita circumvectī Britanniam, </a:t>
            </a:r>
          </a:p>
          <a:p>
            <a:r>
              <a:rPr lang="en-US"/>
              <a:t>		āmissīs per īnscītiam regendī nāvibus, </a:t>
            </a:r>
          </a:p>
          <a:p>
            <a:r>
              <a:rPr lang="en-US"/>
              <a:t>	prō praedōnibus habitī, </a:t>
            </a:r>
          </a:p>
          <a:p>
            <a:r>
              <a:rPr lang="en-US"/>
              <a:t>prīmum ā Suēbīs, mox ā Frīsiīs interceptī sunt. </a:t>
            </a:r>
          </a:p>
          <a:p>
            <a:r>
              <a:rPr lang="en-US"/>
              <a:t>Ac fuēre (</a:t>
            </a:r>
            <a:r>
              <a:rPr lang="en-US" i="1"/>
              <a:t>sc</a:t>
            </a:r>
            <a:r>
              <a:rPr lang="en-US"/>
              <a:t>. ii) </a:t>
            </a:r>
          </a:p>
          <a:p>
            <a:r>
              <a:rPr lang="en-US"/>
              <a:t>	quōs </a:t>
            </a:r>
          </a:p>
          <a:p>
            <a:r>
              <a:rPr lang="en-US"/>
              <a:t>		per commercia vēnumdatōs </a:t>
            </a:r>
          </a:p>
          <a:p>
            <a:r>
              <a:rPr lang="en-US"/>
              <a:t>		et in nostram usque rīpam mūtātiōne ementium 		adductōs </a:t>
            </a:r>
          </a:p>
          <a:p>
            <a:r>
              <a:rPr lang="en-US"/>
              <a:t>	indicium tantī cāsūs inlūstrāvit.</a:t>
            </a:r>
          </a:p>
          <a:p>
            <a:pPr algn="r"/>
            <a:r>
              <a:rPr lang="en-US" sz="2000"/>
              <a:t>[28.3]</a:t>
            </a:r>
          </a:p>
        </p:txBody>
      </p:sp>
    </p:spTree>
    <p:extLst>
      <p:ext uri="{BB962C8B-B14F-4D97-AF65-F5344CB8AC3E}">
        <p14:creationId xmlns:p14="http://schemas.microsoft.com/office/powerpoint/2010/main" val="3068934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Initiō aestātis Agricola </a:t>
            </a:r>
          </a:p>
          <a:p>
            <a:r>
              <a:rPr lang="en-US"/>
              <a:t>	domesticō vulnere ictus, </a:t>
            </a:r>
          </a:p>
          <a:p>
            <a:r>
              <a:rPr lang="en-US"/>
              <a:t>annō ante nātum fīlium āmīsit. </a:t>
            </a:r>
          </a:p>
          <a:p>
            <a:r>
              <a:rPr lang="en-US"/>
              <a:t> </a:t>
            </a:r>
          </a:p>
          <a:p>
            <a:r>
              <a:rPr lang="en-US"/>
              <a:t>Quem(=et eum) cāsum neque ut plērīque fortium virōrum ambitiōsē, </a:t>
            </a:r>
          </a:p>
          <a:p>
            <a:r>
              <a:rPr lang="en-US"/>
              <a:t>neque per lāmenta rūrsus ac maerōrem muliebriter tulit, </a:t>
            </a:r>
          </a:p>
          <a:p>
            <a:r>
              <a:rPr lang="en-US"/>
              <a:t>et in lūctū bellum inter remedia erat. 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[29.1]</a:t>
            </a:r>
          </a:p>
        </p:txBody>
      </p:sp>
    </p:spTree>
    <p:extLst>
      <p:ext uri="{BB962C8B-B14F-4D97-AF65-F5344CB8AC3E}">
        <p14:creationId xmlns:p14="http://schemas.microsoft.com/office/powerpoint/2010/main" val="1919147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617" y="13494"/>
            <a:ext cx="8446975" cy="6844506"/>
          </a:xfrm>
        </p:spPr>
        <p:txBody>
          <a:bodyPr/>
          <a:lstStyle/>
          <a:p>
            <a:endParaRPr lang="en-US"/>
          </a:p>
          <a:p>
            <a:r>
              <a:rPr lang="en-US"/>
              <a:t>Igitur </a:t>
            </a:r>
          </a:p>
          <a:p>
            <a:r>
              <a:rPr lang="en-US"/>
              <a:t>	praemissā classe, </a:t>
            </a:r>
          </a:p>
          <a:p>
            <a:pPr>
              <a:tabLst>
                <a:tab pos="914400" algn="l"/>
              </a:tabLst>
            </a:pPr>
            <a:r>
              <a:rPr lang="en-US"/>
              <a:t>	quae plūribus locīs praedāta magnum et 		incertum terrōrem faceret, </a:t>
            </a:r>
          </a:p>
          <a:p>
            <a:r>
              <a:rPr lang="en-US"/>
              <a:t>	expedītō exercitū, </a:t>
            </a:r>
          </a:p>
          <a:p>
            <a:pPr>
              <a:tabLst>
                <a:tab pos="914400" algn="l"/>
              </a:tabLst>
            </a:pPr>
            <a:r>
              <a:rPr lang="en-US"/>
              <a:t>	cui ex Britannīs fortissimōs et longā pāce 		explōrātōs addiderat, </a:t>
            </a:r>
          </a:p>
          <a:p>
            <a:r>
              <a:rPr lang="en-US"/>
              <a:t>ad montem Graupium pervēnit, </a:t>
            </a:r>
          </a:p>
          <a:p>
            <a:r>
              <a:rPr lang="en-US"/>
              <a:t>	quem iam hostis īnsēderat. 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[29.2]</a:t>
            </a:r>
          </a:p>
        </p:txBody>
      </p:sp>
    </p:spTree>
    <p:extLst>
      <p:ext uri="{BB962C8B-B14F-4D97-AF65-F5344CB8AC3E}">
        <p14:creationId xmlns:p14="http://schemas.microsoft.com/office/powerpoint/2010/main" val="2321987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Nam Britannī </a:t>
            </a:r>
          </a:p>
          <a:p>
            <a:r>
              <a:rPr lang="en-US"/>
              <a:t>	nihil frāctī pugnae priōris ēventū </a:t>
            </a:r>
          </a:p>
          <a:p>
            <a:r>
              <a:rPr lang="en-US"/>
              <a:t>	et ultiōnem aut servitium expectantēs, </a:t>
            </a:r>
          </a:p>
          <a:p>
            <a:r>
              <a:rPr lang="en-US"/>
              <a:t>	tandemque doctī </a:t>
            </a:r>
          </a:p>
          <a:p>
            <a:r>
              <a:rPr lang="en-US"/>
              <a:t>		commūne perīculum concordiā prōpulsandum 		(</a:t>
            </a:r>
            <a:r>
              <a:rPr lang="en-US" i="1"/>
              <a:t>sc</a:t>
            </a:r>
            <a:r>
              <a:rPr lang="en-US"/>
              <a:t>. esse), </a:t>
            </a:r>
          </a:p>
          <a:p>
            <a:r>
              <a:rPr lang="en-US"/>
              <a:t>lēgātiōnibus et foederibus omnium cīvitātium vīrēs excīverant. 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[29.3]</a:t>
            </a:r>
          </a:p>
        </p:txBody>
      </p:sp>
    </p:spTree>
    <p:extLst>
      <p:ext uri="{BB962C8B-B14F-4D97-AF65-F5344CB8AC3E}">
        <p14:creationId xmlns:p14="http://schemas.microsoft.com/office/powerpoint/2010/main" val="3652465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Iamque super trīgintā mīlia armātōrum aspiciēbantur,</a:t>
            </a:r>
          </a:p>
          <a:p>
            <a:r>
              <a:rPr lang="en-US"/>
              <a:t>et adhūc adfluēbat omnis iuventūs et (</a:t>
            </a:r>
            <a:r>
              <a:rPr lang="en-US" i="1"/>
              <a:t>sc</a:t>
            </a:r>
            <a:r>
              <a:rPr lang="en-US"/>
              <a:t>. ii)</a:t>
            </a:r>
          </a:p>
          <a:p>
            <a:r>
              <a:rPr lang="en-US"/>
              <a:t>		quibus crūda (</a:t>
            </a:r>
            <a:r>
              <a:rPr lang="en-US" i="1"/>
              <a:t>sc</a:t>
            </a:r>
            <a:r>
              <a:rPr lang="en-US"/>
              <a:t>. erat) ac viridis senectus, </a:t>
            </a:r>
          </a:p>
          <a:p>
            <a:r>
              <a:rPr lang="en-US"/>
              <a:t>		clārī bellō et sua quisque decōra gestantēs, </a:t>
            </a:r>
          </a:p>
          <a:p>
            <a:r>
              <a:rPr lang="en-US"/>
              <a:t>	cum 	</a:t>
            </a:r>
          </a:p>
          <a:p>
            <a:r>
              <a:rPr lang="en-US"/>
              <a:t>		inter plūrēs ducēs virtūte et genere praestāns </a:t>
            </a:r>
          </a:p>
          <a:p>
            <a:r>
              <a:rPr lang="en-US"/>
              <a:t>		nōmine Calgacus </a:t>
            </a:r>
          </a:p>
          <a:p>
            <a:pPr>
              <a:tabLst>
                <a:tab pos="914400" algn="l"/>
              </a:tabLst>
            </a:pPr>
            <a:r>
              <a:rPr lang="en-US"/>
              <a:t>	apud contractam multitūdinem proelium 			poscentem </a:t>
            </a:r>
          </a:p>
          <a:p>
            <a:r>
              <a:rPr lang="en-US"/>
              <a:t>	in hunc modum locūtus (</a:t>
            </a:r>
            <a:r>
              <a:rPr lang="en-US" i="1"/>
              <a:t>sc</a:t>
            </a:r>
            <a:r>
              <a:rPr lang="en-US"/>
              <a:t>. esse) fertur: </a:t>
            </a:r>
          </a:p>
          <a:p>
            <a:pPr algn="r"/>
            <a:r>
              <a:rPr lang="en-US" sz="2000"/>
              <a:t>[29.4]</a:t>
            </a:r>
          </a:p>
        </p:txBody>
      </p:sp>
    </p:spTree>
    <p:extLst>
      <p:ext uri="{BB962C8B-B14F-4D97-AF65-F5344CB8AC3E}">
        <p14:creationId xmlns:p14="http://schemas.microsoft.com/office/powerpoint/2010/main" val="2161171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	"Quotiēns causās bellī et necessitātem nostram 	intueor, </a:t>
            </a:r>
          </a:p>
          <a:p>
            <a:r>
              <a:rPr lang="en-US"/>
              <a:t>magnus mihi animus est </a:t>
            </a:r>
          </a:p>
          <a:p>
            <a:r>
              <a:rPr lang="en-US"/>
              <a:t>	hodiernum diem cōnsēnsumque vestrum initium 	lībertātis tōtī Britanniae fore: </a:t>
            </a:r>
          </a:p>
          <a:p>
            <a:r>
              <a:rPr lang="en-US"/>
              <a:t>nam et ūniversī coistis et servitūtis expertēs, </a:t>
            </a:r>
          </a:p>
          <a:p>
            <a:r>
              <a:rPr lang="en-US"/>
              <a:t>et nūllae ultrā terrae (</a:t>
            </a:r>
            <a:r>
              <a:rPr lang="en-US" i="1"/>
              <a:t>sc</a:t>
            </a:r>
            <a:r>
              <a:rPr lang="en-US"/>
              <a:t>. sunt </a:t>
            </a:r>
            <a:r>
              <a:rPr lang="en-US" i="1"/>
              <a:t>or</a:t>
            </a:r>
            <a:r>
              <a:rPr lang="en-US"/>
              <a:t> positae sunt)</a:t>
            </a:r>
          </a:p>
          <a:p>
            <a:r>
              <a:rPr lang="en-US"/>
              <a:t>ac nē mare quidem sēcūrum (</a:t>
            </a:r>
            <a:r>
              <a:rPr lang="en-US" i="1"/>
              <a:t>sc</a:t>
            </a:r>
            <a:r>
              <a:rPr lang="en-US"/>
              <a:t>. est) </a:t>
            </a:r>
          </a:p>
          <a:p>
            <a:r>
              <a:rPr lang="en-US"/>
              <a:t>	inminente nōbīs classe Rōmānā. </a:t>
            </a:r>
          </a:p>
          <a:p>
            <a:r>
              <a:rPr lang="en-US"/>
              <a:t>Ita proelium atque arma, </a:t>
            </a:r>
          </a:p>
          <a:p>
            <a:r>
              <a:rPr lang="en-US"/>
              <a:t>	quae fortibus honesta, </a:t>
            </a:r>
          </a:p>
          <a:p>
            <a:r>
              <a:rPr lang="en-US"/>
              <a:t>eadem etiam ignāvīs tūtissima sunt.  </a:t>
            </a:r>
          </a:p>
          <a:p>
            <a:pPr algn="r"/>
            <a:r>
              <a:rPr lang="en-US" sz="2000"/>
              <a:t>[30.1]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16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Priōrēs pugnae, </a:t>
            </a:r>
          </a:p>
          <a:p>
            <a:r>
              <a:rPr lang="en-US"/>
              <a:t>	quibus adversus Rōmānōs variā fortūnā certātum 	est, </a:t>
            </a:r>
          </a:p>
          <a:p>
            <a:r>
              <a:rPr lang="en-US"/>
              <a:t>spem ac subsidium in nostrīs manibus habēbant, </a:t>
            </a:r>
          </a:p>
          <a:p>
            <a:r>
              <a:rPr lang="en-US"/>
              <a:t>	quia </a:t>
            </a:r>
          </a:p>
          <a:p>
            <a:r>
              <a:rPr lang="en-US"/>
              <a:t>		nōbilissimī tōtīus Britanniae </a:t>
            </a:r>
          </a:p>
          <a:p>
            <a:r>
              <a:rPr lang="en-US"/>
              <a:t>		eōque in ipsīs penetrālibus sitī </a:t>
            </a:r>
          </a:p>
          <a:p>
            <a:r>
              <a:rPr lang="en-US"/>
              <a:t>		nec ūlla servientium lītora aspicientēs, </a:t>
            </a:r>
          </a:p>
          <a:p>
            <a:r>
              <a:rPr lang="en-US"/>
              <a:t>	oculōs quoque ā contāctū dominātiōnis inviolātōs 	habēbāmus. </a:t>
            </a:r>
          </a:p>
          <a:p>
            <a:endParaRPr lang="en-US"/>
          </a:p>
          <a:p>
            <a:pPr algn="r"/>
            <a:r>
              <a:rPr lang="en-US" sz="2000"/>
              <a:t>[30.2]</a:t>
            </a:r>
          </a:p>
        </p:txBody>
      </p:sp>
    </p:spTree>
    <p:extLst>
      <p:ext uri="{BB962C8B-B14F-4D97-AF65-F5344CB8AC3E}">
        <p14:creationId xmlns:p14="http://schemas.microsoft.com/office/powerpoint/2010/main" val="2047491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Nōs terrārum ac lībertātis extrēmōs recessus ipse ac sinus fāmae in hunc diem dēfendit: </a:t>
            </a:r>
          </a:p>
          <a:p>
            <a:r>
              <a:rPr lang="en-US"/>
              <a:t> </a:t>
            </a:r>
          </a:p>
          <a:p>
            <a:r>
              <a:rPr lang="en-US"/>
              <a:t>nunc terminus Britanniae patet, </a:t>
            </a:r>
          </a:p>
          <a:p>
            <a:r>
              <a:rPr lang="en-US"/>
              <a:t>atque omne ignōtum prō magnificō est; </a:t>
            </a:r>
          </a:p>
          <a:p>
            <a:r>
              <a:rPr lang="en-US"/>
              <a:t>sed nūlla iam ultrā gēns (</a:t>
            </a:r>
            <a:r>
              <a:rPr lang="en-US" i="1"/>
              <a:t>sc</a:t>
            </a:r>
            <a:r>
              <a:rPr lang="en-US"/>
              <a:t>. est), </a:t>
            </a:r>
          </a:p>
          <a:p>
            <a:r>
              <a:rPr lang="en-US"/>
              <a:t>nihil nisi flūctūs ac saxa, </a:t>
            </a:r>
          </a:p>
          <a:p>
            <a:r>
              <a:rPr lang="en-US"/>
              <a:t>et īnfēstiōrēs Rōmānī, </a:t>
            </a:r>
          </a:p>
          <a:p>
            <a:r>
              <a:rPr lang="en-US"/>
              <a:t>	quōrum superbiam frūstrā per obsequium ac 	modestiam effugiās. </a:t>
            </a:r>
          </a:p>
          <a:p>
            <a:endParaRPr lang="en-US"/>
          </a:p>
          <a:p>
            <a:pPr algn="r"/>
            <a:r>
              <a:rPr lang="en-US" sz="2000"/>
              <a:t>[30.3]</a:t>
            </a:r>
          </a:p>
        </p:txBody>
      </p:sp>
    </p:spTree>
    <p:extLst>
      <p:ext uri="{BB962C8B-B14F-4D97-AF65-F5344CB8AC3E}">
        <p14:creationId xmlns:p14="http://schemas.microsoft.com/office/powerpoint/2010/main" val="807482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Māter Iūlia Procilla fuit, rārae castitātis. </a:t>
            </a:r>
          </a:p>
          <a:p>
            <a:r>
              <a:rPr lang="en-US"/>
              <a:t> </a:t>
            </a:r>
          </a:p>
          <a:p>
            <a:r>
              <a:rPr lang="en-US"/>
              <a:t>	In huius sinū indulgentiāque ēducātus </a:t>
            </a:r>
          </a:p>
          <a:p>
            <a:r>
              <a:rPr lang="en-US"/>
              <a:t>per omnem honestārum artium cultum pueritiam adulēscentiamque trānsēgit.</a:t>
            </a:r>
          </a:p>
          <a:p>
            <a:r>
              <a:rPr lang="en-US"/>
              <a:t> </a:t>
            </a:r>
          </a:p>
          <a:p>
            <a:r>
              <a:rPr lang="en-US"/>
              <a:t>Arcēbat eum ab inlecebrīs peccantium </a:t>
            </a:r>
          </a:p>
          <a:p>
            <a:r>
              <a:rPr lang="en-US"/>
              <a:t>	praeter ipsīus bonam integramque nātūram, </a:t>
            </a:r>
          </a:p>
          <a:p>
            <a:r>
              <a:rPr lang="en-US"/>
              <a:t>quod statim parvulus sēdem ac magistram studiōrum Massiliam habuit, </a:t>
            </a:r>
          </a:p>
          <a:p>
            <a:r>
              <a:rPr lang="en-US"/>
              <a:t>	locum Graecā cōmitāte et prōvinciālī parsimōniā 	mixtum ac bene compositum.</a:t>
            </a:r>
            <a:r>
              <a:rPr lang="en-US">
                <a:effectLst/>
              </a:rPr>
              <a:t> </a:t>
            </a:r>
          </a:p>
          <a:p>
            <a:pPr algn="r"/>
            <a:r>
              <a:rPr lang="en-US" sz="2000"/>
              <a:t>[4.2]</a:t>
            </a:r>
          </a:p>
        </p:txBody>
      </p:sp>
    </p:spTree>
    <p:extLst>
      <p:ext uri="{BB962C8B-B14F-4D97-AF65-F5344CB8AC3E}">
        <p14:creationId xmlns:p14="http://schemas.microsoft.com/office/powerpoint/2010/main" val="993915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Raptōrēs orbis, </a:t>
            </a:r>
          </a:p>
          <a:p>
            <a:r>
              <a:rPr lang="en-US"/>
              <a:t>	postquam cūncta vastantibus dēfuēre terrae, </a:t>
            </a:r>
          </a:p>
          <a:p>
            <a:r>
              <a:rPr lang="en-US"/>
              <a:t>mare scrūtantur: </a:t>
            </a:r>
          </a:p>
          <a:p>
            <a:r>
              <a:rPr lang="en-US"/>
              <a:t>	sī locuplēs hostis est, </a:t>
            </a:r>
          </a:p>
          <a:p>
            <a:r>
              <a:rPr lang="en-US"/>
              <a:t>avārī (</a:t>
            </a:r>
            <a:r>
              <a:rPr lang="en-US" i="1"/>
              <a:t>sc</a:t>
            </a:r>
            <a:r>
              <a:rPr lang="en-US"/>
              <a:t>. sunt), </a:t>
            </a:r>
          </a:p>
          <a:p>
            <a:r>
              <a:rPr lang="en-US"/>
              <a:t>	sī pauper, </a:t>
            </a:r>
          </a:p>
          <a:p>
            <a:r>
              <a:rPr lang="en-US"/>
              <a:t>ambitiōsī, </a:t>
            </a:r>
          </a:p>
          <a:p>
            <a:r>
              <a:rPr lang="en-US"/>
              <a:t>	quōs nōn Oriēns, nōn Occidēns satiāverit:</a:t>
            </a:r>
          </a:p>
          <a:p>
            <a:r>
              <a:rPr lang="en-US"/>
              <a:t>sōlī omnium opēs atque inopiam parī adfectū concupīscunt. </a:t>
            </a:r>
          </a:p>
          <a:p>
            <a:r>
              <a:rPr lang="en-US"/>
              <a:t> </a:t>
            </a:r>
          </a:p>
          <a:p>
            <a:pPr algn="r"/>
            <a:r>
              <a:rPr lang="en-US" sz="2000"/>
              <a:t>[30.4, beginning]</a:t>
            </a:r>
          </a:p>
        </p:txBody>
      </p:sp>
    </p:spTree>
    <p:extLst>
      <p:ext uri="{BB962C8B-B14F-4D97-AF65-F5344CB8AC3E}">
        <p14:creationId xmlns:p14="http://schemas.microsoft.com/office/powerpoint/2010/main" val="2249254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94"/>
            <a:ext cx="8587392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Auferre </a:t>
            </a:r>
          </a:p>
          <a:p>
            <a:r>
              <a:rPr lang="en-US"/>
              <a:t>trucīdāre </a:t>
            </a:r>
          </a:p>
          <a:p>
            <a:r>
              <a:rPr lang="en-US"/>
              <a:t>rapere falsīs nōminibus imperium (</a:t>
            </a:r>
            <a:r>
              <a:rPr lang="en-US" i="1"/>
              <a:t>sc</a:t>
            </a:r>
            <a:r>
              <a:rPr lang="en-US"/>
              <a:t>. appellant), </a:t>
            </a:r>
          </a:p>
          <a:p>
            <a:r>
              <a:rPr lang="en-US"/>
              <a:t>atque </a:t>
            </a:r>
          </a:p>
          <a:p>
            <a:r>
              <a:rPr lang="en-US"/>
              <a:t>	ubi sōlitūdinem faciunt, </a:t>
            </a:r>
          </a:p>
          <a:p>
            <a:r>
              <a:rPr lang="en-US"/>
              <a:t>pācem appellant.</a:t>
            </a:r>
          </a:p>
          <a:p>
            <a:pPr algn="r"/>
            <a:endParaRPr lang="en-US"/>
          </a:p>
          <a:p>
            <a:pPr algn="r"/>
            <a:endParaRPr lang="en-US"/>
          </a:p>
          <a:p>
            <a:pPr algn="r"/>
            <a:endParaRPr lang="en-US"/>
          </a:p>
          <a:p>
            <a:pPr algn="r"/>
            <a:r>
              <a:rPr lang="en-US"/>
              <a:t>  </a:t>
            </a:r>
            <a:br>
              <a:rPr lang="en-US"/>
            </a:br>
            <a:r>
              <a:rPr lang="en-US" sz="2000"/>
              <a:t>[30.4, end]</a:t>
            </a:r>
          </a:p>
        </p:txBody>
      </p:sp>
    </p:spTree>
    <p:extLst>
      <p:ext uri="{BB962C8B-B14F-4D97-AF65-F5344CB8AC3E}">
        <p14:creationId xmlns:p14="http://schemas.microsoft.com/office/powerpoint/2010/main" val="1073410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"Līberōs cuique ac propinquōs suōs nātūra cārissimōs esse voluit: </a:t>
            </a:r>
          </a:p>
          <a:p>
            <a:r>
              <a:rPr lang="en-US"/>
              <a:t>hī per dīlēctūs alibī servītūrī auferuntur; </a:t>
            </a:r>
          </a:p>
          <a:p>
            <a:r>
              <a:rPr lang="en-US"/>
              <a:t>coniugēs sorōrēsque </a:t>
            </a:r>
          </a:p>
          <a:p>
            <a:r>
              <a:rPr lang="en-US"/>
              <a:t>	etiam sī hostīlem libīdinem effūgērunt, </a:t>
            </a:r>
          </a:p>
          <a:p>
            <a:r>
              <a:rPr lang="en-US"/>
              <a:t>nōmine amīcōrum atque hospitum polluuntur. </a:t>
            </a:r>
          </a:p>
          <a:p>
            <a:r>
              <a:rPr lang="en-US"/>
              <a:t> </a:t>
            </a:r>
          </a:p>
          <a:p>
            <a:r>
              <a:rPr lang="en-US"/>
              <a:t>Bona fortūnaeque in tribūtum, </a:t>
            </a:r>
          </a:p>
          <a:p>
            <a:r>
              <a:rPr lang="en-US"/>
              <a:t>ager atque annus in frūmentum, </a:t>
            </a:r>
          </a:p>
          <a:p>
            <a:r>
              <a:rPr lang="en-US"/>
              <a:t>corpora ipsa ac manūs silvīs ac palūdibus ēmūniendīs inter verbera et contumēliās conteruntur.</a:t>
            </a:r>
            <a:r>
              <a:rPr lang="en-US">
                <a:effectLst/>
              </a:rPr>
              <a:t> </a:t>
            </a:r>
          </a:p>
          <a:p>
            <a:pPr algn="r"/>
            <a:r>
              <a:rPr lang="en-US" sz="2000"/>
              <a:t>[31.1]</a:t>
            </a:r>
          </a:p>
        </p:txBody>
      </p:sp>
    </p:spTree>
    <p:extLst>
      <p:ext uri="{BB962C8B-B14F-4D97-AF65-F5344CB8AC3E}">
        <p14:creationId xmlns:p14="http://schemas.microsoft.com/office/powerpoint/2010/main" val="767292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Nāta servitūtī mancipia semel vēneunt, </a:t>
            </a:r>
          </a:p>
          <a:p>
            <a:r>
              <a:rPr lang="en-US"/>
              <a:t>atque ultrō ā dominīs aluntur: </a:t>
            </a:r>
          </a:p>
          <a:p>
            <a:r>
              <a:rPr lang="en-US"/>
              <a:t>Britannia servitūtem suam cotīdiē emit, </a:t>
            </a:r>
          </a:p>
          <a:p>
            <a:r>
              <a:rPr lang="en-US"/>
              <a:t>cotīdiē pāscit. </a:t>
            </a:r>
          </a:p>
          <a:p>
            <a:endParaRPr lang="en-US"/>
          </a:p>
          <a:p>
            <a:r>
              <a:rPr lang="en-US"/>
              <a:t>Ac </a:t>
            </a:r>
          </a:p>
          <a:p>
            <a:r>
              <a:rPr lang="en-US"/>
              <a:t>	sīcut in familiā recentissimus quisque servōrum 	etiam cōnservīs lūdibriō est, </a:t>
            </a:r>
          </a:p>
          <a:p>
            <a:r>
              <a:rPr lang="en-US"/>
              <a:t>sīc in hōc orbis terrārum vetere famulātū nōvī nōs et vīlēs in excidium petimur; </a:t>
            </a:r>
          </a:p>
          <a:p>
            <a:r>
              <a:rPr lang="en-US"/>
              <a:t> neque enim arva nōbīs aut metalla aut portūs sunt, </a:t>
            </a:r>
          </a:p>
          <a:p>
            <a:r>
              <a:rPr lang="en-US"/>
              <a:t>	quibus (=ut iis) exercendīs reservēmur. </a:t>
            </a:r>
          </a:p>
          <a:p>
            <a:pPr algn="r"/>
            <a:r>
              <a:rPr lang="en-US" sz="2000"/>
              <a:t>[31.2]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15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virtūs porrō ac ferōcia subiectōrum ingrāta (</a:t>
            </a:r>
            <a:r>
              <a:rPr lang="en-US" i="1"/>
              <a:t>sc</a:t>
            </a:r>
            <a:r>
              <a:rPr lang="en-US"/>
              <a:t>. est) imperantibus; </a:t>
            </a:r>
          </a:p>
          <a:p>
            <a:r>
              <a:rPr lang="en-US"/>
              <a:t>et longinquitās ac sēcrētum ipsum </a:t>
            </a:r>
          </a:p>
          <a:p>
            <a:r>
              <a:rPr lang="en-US"/>
              <a:t>	quō tūtius (</a:t>
            </a:r>
            <a:r>
              <a:rPr lang="en-US" i="1"/>
              <a:t>sc</a:t>
            </a:r>
            <a:r>
              <a:rPr lang="en-US"/>
              <a:t>. est), </a:t>
            </a:r>
          </a:p>
          <a:p>
            <a:r>
              <a:rPr lang="en-US"/>
              <a:t>eō suspectius. </a:t>
            </a:r>
          </a:p>
          <a:p>
            <a:r>
              <a:rPr lang="en-US"/>
              <a:t>Ita </a:t>
            </a:r>
          </a:p>
          <a:p>
            <a:r>
              <a:rPr lang="en-US"/>
              <a:t>	sublātā spē veniae </a:t>
            </a:r>
          </a:p>
          <a:p>
            <a:r>
              <a:rPr lang="en-US"/>
              <a:t>tandem sūmite animum, </a:t>
            </a:r>
          </a:p>
          <a:p>
            <a:r>
              <a:rPr lang="en-US"/>
              <a:t>tam (</a:t>
            </a:r>
            <a:r>
              <a:rPr lang="en-US" i="1"/>
              <a:t>sc</a:t>
            </a:r>
            <a:r>
              <a:rPr lang="en-US"/>
              <a:t>. ii) </a:t>
            </a:r>
          </a:p>
          <a:p>
            <a:r>
              <a:rPr lang="en-US"/>
              <a:t>		quibus salūs </a:t>
            </a:r>
          </a:p>
          <a:p>
            <a:r>
              <a:rPr lang="en-US"/>
              <a:t>	quam (</a:t>
            </a:r>
            <a:r>
              <a:rPr lang="en-US" i="1"/>
              <a:t>sc</a:t>
            </a:r>
            <a:r>
              <a:rPr lang="en-US"/>
              <a:t>. ii)</a:t>
            </a:r>
          </a:p>
          <a:p>
            <a:r>
              <a:rPr lang="en-US"/>
              <a:t>		quibus glōria cārissima est. </a:t>
            </a:r>
          </a:p>
          <a:p>
            <a:pPr algn="r"/>
            <a:r>
              <a:rPr lang="en-US" sz="2000"/>
              <a:t>[31.3]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92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Brigantēs </a:t>
            </a:r>
          </a:p>
          <a:p>
            <a:r>
              <a:rPr lang="en-US"/>
              <a:t>	fēminā duce </a:t>
            </a:r>
          </a:p>
          <a:p>
            <a:r>
              <a:rPr lang="en-US"/>
              <a:t>exūrere colōniam, </a:t>
            </a:r>
          </a:p>
          <a:p>
            <a:r>
              <a:rPr lang="en-US"/>
              <a:t>expugnāre castra, </a:t>
            </a:r>
          </a:p>
          <a:p>
            <a:r>
              <a:rPr lang="en-US"/>
              <a:t>ac </a:t>
            </a:r>
          </a:p>
          <a:p>
            <a:r>
              <a:rPr lang="en-US"/>
              <a:t>	nisi fēlīcitās in socordiam vertisset, </a:t>
            </a:r>
          </a:p>
          <a:p>
            <a:r>
              <a:rPr lang="en-US"/>
              <a:t>exuere iugum potuēre: </a:t>
            </a:r>
          </a:p>
          <a:p>
            <a:r>
              <a:rPr lang="en-US"/>
              <a:t> </a:t>
            </a:r>
          </a:p>
          <a:p>
            <a:r>
              <a:rPr lang="en-US"/>
              <a:t>nōs integrī et indomitī et in lībertātem, nōn in paenitentiam bellātūrī; </a:t>
            </a:r>
          </a:p>
          <a:p>
            <a:r>
              <a:rPr lang="en-US"/>
              <a:t>prīmō statim congressū ostendāmus, </a:t>
            </a:r>
          </a:p>
          <a:p>
            <a:r>
              <a:rPr lang="en-US"/>
              <a:t>	quōs sibi Calēdonia virōs sēposuerit. </a:t>
            </a:r>
          </a:p>
          <a:p>
            <a:pPr algn="r"/>
            <a:r>
              <a:rPr lang="en-US" sz="2000"/>
              <a:t>[31.4]</a:t>
            </a:r>
          </a:p>
        </p:txBody>
      </p:sp>
    </p:spTree>
    <p:extLst>
      <p:ext uri="{BB962C8B-B14F-4D97-AF65-F5344CB8AC3E}">
        <p14:creationId xmlns:p14="http://schemas.microsoft.com/office/powerpoint/2010/main" val="3153869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94"/>
            <a:ext cx="8587392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An </a:t>
            </a:r>
          </a:p>
          <a:p>
            <a:r>
              <a:rPr lang="en-US"/>
              <a:t>	eandem Rōmānīs in bellō virtūtem </a:t>
            </a:r>
          </a:p>
          <a:p>
            <a:r>
              <a:rPr lang="en-US"/>
              <a:t>		quam in pāce lascīviam </a:t>
            </a:r>
          </a:p>
          <a:p>
            <a:r>
              <a:rPr lang="en-US"/>
              <a:t>	adesse </a:t>
            </a:r>
          </a:p>
          <a:p>
            <a:r>
              <a:rPr lang="en-US"/>
              <a:t>crēditis? </a:t>
            </a:r>
          </a:p>
          <a:p>
            <a:r>
              <a:rPr lang="en-US"/>
              <a:t> </a:t>
            </a:r>
          </a:p>
          <a:p>
            <a:r>
              <a:rPr lang="en-US"/>
              <a:t>	Nostrīs illī dissēnsiōnibus ac discordiīs clārī </a:t>
            </a:r>
          </a:p>
          <a:p>
            <a:r>
              <a:rPr lang="en-US"/>
              <a:t>vitia hostium in glōriam exercitūs suī vertunt;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[32.1, beginning]</a:t>
            </a:r>
          </a:p>
        </p:txBody>
      </p:sp>
    </p:spTree>
    <p:extLst>
      <p:ext uri="{BB962C8B-B14F-4D97-AF65-F5344CB8AC3E}">
        <p14:creationId xmlns:p14="http://schemas.microsoft.com/office/powerpoint/2010/main" val="2092600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quem (=et eum exercitum) </a:t>
            </a:r>
          </a:p>
          <a:p>
            <a:r>
              <a:rPr lang="en-US"/>
              <a:t>	contractum ex dīversissimīs gentibus ut secundae 	rēs tenent, </a:t>
            </a:r>
          </a:p>
          <a:p>
            <a:r>
              <a:rPr lang="en-US"/>
              <a:t>ita adversae dissolvent: </a:t>
            </a:r>
          </a:p>
          <a:p>
            <a:r>
              <a:rPr lang="en-US"/>
              <a:t>	nisi sī </a:t>
            </a:r>
          </a:p>
          <a:p>
            <a:r>
              <a:rPr lang="en-US"/>
              <a:t>		Gallōs et Germānōs </a:t>
            </a:r>
          </a:p>
          <a:p>
            <a:r>
              <a:rPr lang="en-US"/>
              <a:t>		et (pudet dictū) Britannōrum plērōsque, </a:t>
            </a:r>
          </a:p>
          <a:p>
            <a:r>
              <a:rPr lang="en-US"/>
              <a:t>					licet (</a:t>
            </a:r>
            <a:r>
              <a:rPr lang="en-US" i="1"/>
              <a:t>sc</a:t>
            </a:r>
            <a:r>
              <a:rPr lang="en-US"/>
              <a:t>. ut) dominātiōnī aliēnae 					sanguinem commodent, </a:t>
            </a:r>
          </a:p>
          <a:p>
            <a:r>
              <a:rPr lang="en-US"/>
              <a:t>				diūtius tamen hostēs quam servōs, </a:t>
            </a:r>
          </a:p>
          <a:p>
            <a:r>
              <a:rPr lang="en-US"/>
              <a:t>		fide et adfectū tenērī </a:t>
            </a:r>
          </a:p>
          <a:p>
            <a:r>
              <a:rPr lang="en-US"/>
              <a:t>	putātis. </a:t>
            </a:r>
          </a:p>
          <a:p>
            <a:pPr algn="r"/>
            <a:r>
              <a:rPr lang="en-US" sz="2000"/>
              <a:t>[32.1, end]</a:t>
            </a:r>
          </a:p>
        </p:txBody>
      </p:sp>
    </p:spTree>
    <p:extLst>
      <p:ext uri="{BB962C8B-B14F-4D97-AF65-F5344CB8AC3E}">
        <p14:creationId xmlns:p14="http://schemas.microsoft.com/office/powerpoint/2010/main" val="2736799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531" y="13494"/>
            <a:ext cx="7924061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Metus ac terror est, </a:t>
            </a:r>
          </a:p>
          <a:p>
            <a:r>
              <a:rPr lang="en-US"/>
              <a:t>īnfirma vincla cāritātis; </a:t>
            </a:r>
          </a:p>
          <a:p>
            <a:r>
              <a:rPr lang="en-US"/>
              <a:t> </a:t>
            </a:r>
          </a:p>
          <a:p>
            <a:r>
              <a:rPr lang="en-US"/>
              <a:t>	quae ubi (=et ubi ea) remōverīs, </a:t>
            </a:r>
          </a:p>
          <a:p>
            <a:r>
              <a:rPr lang="en-US"/>
              <a:t>(</a:t>
            </a:r>
            <a:r>
              <a:rPr lang="en-US" i="1"/>
              <a:t>sc</a:t>
            </a:r>
            <a:r>
              <a:rPr lang="en-US"/>
              <a:t>. ii) </a:t>
            </a:r>
          </a:p>
          <a:p>
            <a:r>
              <a:rPr lang="en-US"/>
              <a:t>	quī timēre dēsierint, </a:t>
            </a:r>
          </a:p>
          <a:p>
            <a:r>
              <a:rPr lang="en-US"/>
              <a:t>ōdisse incipient.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[32.2, beginning]</a:t>
            </a:r>
          </a:p>
        </p:txBody>
      </p:sp>
    </p:spTree>
    <p:extLst>
      <p:ext uri="{BB962C8B-B14F-4D97-AF65-F5344CB8AC3E}">
        <p14:creationId xmlns:p14="http://schemas.microsoft.com/office/powerpoint/2010/main" val="4228750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Omnia victōriae incitāmenta prō nōbīs sunt: </a:t>
            </a:r>
          </a:p>
          <a:p>
            <a:r>
              <a:rPr lang="en-US"/>
              <a:t>nūllae Rōmānōs coniugēs accendunt, </a:t>
            </a:r>
          </a:p>
          <a:p>
            <a:r>
              <a:rPr lang="en-US"/>
              <a:t>nūllī parentēs fugam exprobrātūrī sunt; </a:t>
            </a:r>
          </a:p>
          <a:p>
            <a:r>
              <a:rPr lang="en-US"/>
              <a:t>aut nūlla plērīsque patria aut alia est. </a:t>
            </a:r>
          </a:p>
          <a:p>
            <a:r>
              <a:rPr lang="en-US"/>
              <a:t> </a:t>
            </a:r>
          </a:p>
          <a:p>
            <a:r>
              <a:rPr lang="en-US"/>
              <a:t>Paucōs numerō, </a:t>
            </a:r>
          </a:p>
          <a:p>
            <a:r>
              <a:rPr lang="en-US"/>
              <a:t>trepidōs ignōrantiā, </a:t>
            </a:r>
          </a:p>
          <a:p>
            <a:r>
              <a:rPr lang="en-US"/>
              <a:t>caelum ipsum ac mare et silvās, ignōta omnia circumspectantēs, </a:t>
            </a:r>
          </a:p>
          <a:p>
            <a:r>
              <a:rPr lang="en-US"/>
              <a:t>clausōs quōdam modo ac vīnctōs dī vōbīs trādidērunt. </a:t>
            </a:r>
          </a:p>
          <a:p>
            <a:pPr algn="r"/>
            <a:r>
              <a:rPr lang="en-US" sz="2000"/>
              <a:t>[32.2, end]</a:t>
            </a:r>
          </a:p>
        </p:txBody>
      </p:sp>
    </p:spTree>
    <p:extLst>
      <p:ext uri="{BB962C8B-B14F-4D97-AF65-F5344CB8AC3E}">
        <p14:creationId xmlns:p14="http://schemas.microsoft.com/office/powerpoint/2010/main" val="1398341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Memoriā teneō </a:t>
            </a:r>
          </a:p>
          <a:p>
            <a:r>
              <a:rPr lang="en-US"/>
              <a:t>	solitum ipsum nārrāre (</a:t>
            </a:r>
            <a:r>
              <a:rPr lang="en-US" i="1"/>
              <a:t>sc.</a:t>
            </a:r>
            <a:r>
              <a:rPr lang="en-US"/>
              <a:t> esse) </a:t>
            </a:r>
          </a:p>
          <a:p>
            <a:r>
              <a:rPr lang="en-US"/>
              <a:t>		sē prīmā in iuventā studium philosophiae ācrius, </a:t>
            </a:r>
          </a:p>
          <a:p>
            <a:r>
              <a:rPr lang="en-US"/>
              <a:t>			ultrā quam (</a:t>
            </a:r>
            <a:r>
              <a:rPr lang="en-US" i="1"/>
              <a:t>sc</a:t>
            </a:r>
            <a:r>
              <a:rPr lang="en-US"/>
              <a:t>. est </a:t>
            </a:r>
            <a:r>
              <a:rPr lang="en-US" i="1"/>
              <a:t>or </a:t>
            </a:r>
            <a:r>
              <a:rPr lang="en-US"/>
              <a:t>esset) concessum 			Rōmānō ac senātōrī, </a:t>
            </a:r>
          </a:p>
          <a:p>
            <a:r>
              <a:rPr lang="en-US"/>
              <a:t>		hausisse, </a:t>
            </a:r>
          </a:p>
          <a:p>
            <a:r>
              <a:rPr lang="en-US"/>
              <a:t>			nī prūdentia mātris incēnsum ac flagrantem 			animum coercuisset.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[4.3, beginning]</a:t>
            </a:r>
          </a:p>
        </p:txBody>
      </p:sp>
    </p:spTree>
    <p:extLst>
      <p:ext uri="{BB962C8B-B14F-4D97-AF65-F5344CB8AC3E}">
        <p14:creationId xmlns:p14="http://schemas.microsoft.com/office/powerpoint/2010/main" val="378356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Nē terreat vānus aspectus et aurī fulgor atque argentī, </a:t>
            </a:r>
          </a:p>
          <a:p>
            <a:r>
              <a:rPr lang="en-US"/>
              <a:t>	quod neque tegit </a:t>
            </a:r>
          </a:p>
          <a:p>
            <a:r>
              <a:rPr lang="en-US"/>
              <a:t>	neque vulnerat. </a:t>
            </a:r>
          </a:p>
          <a:p>
            <a:r>
              <a:rPr lang="en-US"/>
              <a:t> </a:t>
            </a:r>
          </a:p>
          <a:p>
            <a:r>
              <a:rPr lang="en-US"/>
              <a:t>In ipsā hostium aciē inveniēmus nostrās manūs: </a:t>
            </a:r>
          </a:p>
          <a:p>
            <a:r>
              <a:rPr lang="en-US"/>
              <a:t>adgnōscent Britannī suam causam, </a:t>
            </a:r>
          </a:p>
          <a:p>
            <a:r>
              <a:rPr lang="en-US"/>
              <a:t>recordābuntur Gallī priōrem lībertātem, </a:t>
            </a:r>
          </a:p>
          <a:p>
            <a:r>
              <a:rPr lang="en-US"/>
              <a:t>tam dēserent illōs cēterī Germānī </a:t>
            </a:r>
          </a:p>
          <a:p>
            <a:r>
              <a:rPr lang="en-US"/>
              <a:t>	quam nūper Usipī relīquērunt. </a:t>
            </a:r>
          </a:p>
          <a:p>
            <a:pPr algn="r"/>
            <a:endParaRPr lang="en-US" sz="2000"/>
          </a:p>
          <a:p>
            <a:pPr algn="r"/>
            <a:r>
              <a:rPr lang="en-US" sz="2000"/>
              <a:t>[32.3, beginning]</a:t>
            </a:r>
          </a:p>
        </p:txBody>
      </p:sp>
    </p:spTree>
    <p:extLst>
      <p:ext uri="{BB962C8B-B14F-4D97-AF65-F5344CB8AC3E}">
        <p14:creationId xmlns:p14="http://schemas.microsoft.com/office/powerpoint/2010/main" val="683724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Nec (</a:t>
            </a:r>
            <a:r>
              <a:rPr lang="en-US" i="1"/>
              <a:t>sc</a:t>
            </a:r>
            <a:r>
              <a:rPr lang="en-US"/>
              <a:t>. est) quicquam ultrā formīdinis: </a:t>
            </a:r>
          </a:p>
          <a:p>
            <a:r>
              <a:rPr lang="en-US"/>
              <a:t>vacua (</a:t>
            </a:r>
            <a:r>
              <a:rPr lang="en-US" i="1"/>
              <a:t>sc</a:t>
            </a:r>
            <a:r>
              <a:rPr lang="en-US"/>
              <a:t>. sunt) castella, </a:t>
            </a:r>
          </a:p>
          <a:p>
            <a:r>
              <a:rPr lang="en-US"/>
              <a:t>senum colōniae, </a:t>
            </a:r>
          </a:p>
          <a:p>
            <a:r>
              <a:rPr lang="en-US"/>
              <a:t>inter male parentēs et iniūstē imperantēs aegra mūnicipia et discordantia.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[32.3, end]</a:t>
            </a:r>
          </a:p>
        </p:txBody>
      </p:sp>
    </p:spTree>
    <p:extLst>
      <p:ext uri="{BB962C8B-B14F-4D97-AF65-F5344CB8AC3E}">
        <p14:creationId xmlns:p14="http://schemas.microsoft.com/office/powerpoint/2010/main" val="2209449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Hic dux (</a:t>
            </a:r>
            <a:r>
              <a:rPr lang="en-US" i="1"/>
              <a:t>sc</a:t>
            </a:r>
            <a:r>
              <a:rPr lang="en-US"/>
              <a:t>. est), </a:t>
            </a:r>
          </a:p>
          <a:p>
            <a:r>
              <a:rPr lang="en-US"/>
              <a:t>hic exercitus: </a:t>
            </a:r>
          </a:p>
          <a:p>
            <a:r>
              <a:rPr lang="en-US"/>
              <a:t>ibi tribūta et metalla et cēterae servientium poenae, </a:t>
            </a:r>
          </a:p>
          <a:p>
            <a:r>
              <a:rPr lang="en-US"/>
              <a:t>quās (=et eas) in aeternum perferre aut statim ulcīscī in hōc campō est. </a:t>
            </a:r>
          </a:p>
          <a:p>
            <a:r>
              <a:rPr lang="en-US"/>
              <a:t> </a:t>
            </a:r>
          </a:p>
          <a:p>
            <a:r>
              <a:rPr lang="en-US"/>
              <a:t>Proinde </a:t>
            </a:r>
          </a:p>
          <a:p>
            <a:r>
              <a:rPr lang="en-US"/>
              <a:t>	itūrī in aciem </a:t>
            </a:r>
          </a:p>
          <a:p>
            <a:r>
              <a:rPr lang="en-US"/>
              <a:t>et maiōrēs vestrōs et posterōs cōgitāte."</a:t>
            </a:r>
            <a:r>
              <a:rPr lang="en-US">
                <a:effectLst/>
              </a:rPr>
              <a:t> </a:t>
            </a:r>
          </a:p>
          <a:p>
            <a:endParaRPr lang="en-US">
              <a:effectLst/>
            </a:endParaRPr>
          </a:p>
          <a:p>
            <a:endParaRPr lang="en-US">
              <a:effectLst/>
            </a:endParaRPr>
          </a:p>
          <a:p>
            <a:pPr algn="r"/>
            <a:r>
              <a:rPr lang="en-US" sz="2000"/>
              <a:t>[32.4]</a:t>
            </a:r>
          </a:p>
        </p:txBody>
      </p:sp>
    </p:spTree>
    <p:extLst>
      <p:ext uri="{BB962C8B-B14F-4D97-AF65-F5344CB8AC3E}">
        <p14:creationId xmlns:p14="http://schemas.microsoft.com/office/powerpoint/2010/main" val="312643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994" y="13494"/>
            <a:ext cx="8353598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Excēpēre ōrātiōnem alacrēs, </a:t>
            </a:r>
          </a:p>
          <a:p>
            <a:r>
              <a:rPr lang="en-US"/>
              <a:t>	ut barbarīs mōris (</a:t>
            </a:r>
            <a:r>
              <a:rPr lang="en-US" i="1"/>
              <a:t>sc</a:t>
            </a:r>
            <a:r>
              <a:rPr lang="en-US"/>
              <a:t>. est), </a:t>
            </a:r>
          </a:p>
          <a:p>
            <a:r>
              <a:rPr lang="en-US"/>
              <a:t>fremitū cantūque et clāmōribūs dissonīs.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[33.1, beginning]</a:t>
            </a:r>
          </a:p>
        </p:txBody>
      </p:sp>
    </p:spTree>
    <p:extLst>
      <p:ext uri="{BB962C8B-B14F-4D97-AF65-F5344CB8AC3E}">
        <p14:creationId xmlns:p14="http://schemas.microsoft.com/office/powerpoint/2010/main" val="2528316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Iamque (</a:t>
            </a:r>
            <a:r>
              <a:rPr lang="en-US" i="1"/>
              <a:t>sc</a:t>
            </a:r>
            <a:r>
              <a:rPr lang="en-US"/>
              <a:t>. erant </a:t>
            </a:r>
            <a:r>
              <a:rPr lang="en-US" i="1"/>
              <a:t>or </a:t>
            </a:r>
            <a:r>
              <a:rPr lang="en-US"/>
              <a:t>apparebant </a:t>
            </a:r>
            <a:r>
              <a:rPr lang="en-US" i="1"/>
              <a:t>or</a:t>
            </a:r>
            <a:r>
              <a:rPr lang="en-US"/>
              <a:t> videbantur) agmina </a:t>
            </a:r>
          </a:p>
          <a:p>
            <a:r>
              <a:rPr lang="en-US"/>
              <a:t>et armōrum fulgōrēs audentissimī cuiusque prōcursū; </a:t>
            </a:r>
          </a:p>
          <a:p>
            <a:r>
              <a:rPr lang="en-US"/>
              <a:t>simul īnstruēbātur aciēs, </a:t>
            </a:r>
          </a:p>
          <a:p>
            <a:r>
              <a:rPr lang="en-US"/>
              <a:t>	cum Agricola </a:t>
            </a:r>
          </a:p>
          <a:p>
            <a:r>
              <a:rPr lang="en-US"/>
              <a:t>				quamquam laetum </a:t>
            </a:r>
          </a:p>
          <a:p>
            <a:r>
              <a:rPr lang="en-US"/>
              <a:t>				et vix mūnīmentīs coercitum </a:t>
            </a:r>
          </a:p>
          <a:p>
            <a:r>
              <a:rPr lang="en-US"/>
              <a:t>			mīlitem accendendum adhūc (</a:t>
            </a:r>
            <a:r>
              <a:rPr lang="en-US" i="1"/>
              <a:t>sc</a:t>
            </a:r>
            <a:r>
              <a:rPr lang="en-US"/>
              <a:t>. esse) </a:t>
            </a:r>
          </a:p>
          <a:p>
            <a:r>
              <a:rPr lang="en-US"/>
              <a:t>		ratus, </a:t>
            </a:r>
          </a:p>
          <a:p>
            <a:r>
              <a:rPr lang="en-US"/>
              <a:t>	ita disseruit: </a:t>
            </a:r>
          </a:p>
          <a:p>
            <a:pPr algn="r"/>
            <a:r>
              <a:rPr lang="en-US" sz="2000"/>
              <a:t>[33.1, end]</a:t>
            </a:r>
          </a:p>
        </p:txBody>
      </p:sp>
    </p:spTree>
    <p:extLst>
      <p:ext uri="{BB962C8B-B14F-4D97-AF65-F5344CB8AC3E}">
        <p14:creationId xmlns:p14="http://schemas.microsoft.com/office/powerpoint/2010/main" val="2422500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'septimus annus est, commīlitōnēs, </a:t>
            </a:r>
          </a:p>
          <a:p>
            <a:r>
              <a:rPr lang="en-US"/>
              <a:t>	ex quō virtūte et auspiciīs imperiī Rōmānī, </a:t>
            </a:r>
          </a:p>
          <a:p>
            <a:r>
              <a:rPr lang="en-US"/>
              <a:t>	fide atque operā nostrā Britanniam vīcistis. </a:t>
            </a:r>
          </a:p>
          <a:p>
            <a:r>
              <a:rPr lang="en-US"/>
              <a:t> </a:t>
            </a:r>
          </a:p>
          <a:p>
            <a:r>
              <a:rPr lang="en-US"/>
              <a:t>Tot expedītiōnibus, tot proeliīs, </a:t>
            </a:r>
          </a:p>
          <a:p>
            <a:r>
              <a:rPr lang="en-US"/>
              <a:t>	seu fortitūdine adversus hostēs </a:t>
            </a:r>
          </a:p>
          <a:p>
            <a:r>
              <a:rPr lang="en-US"/>
              <a:t>	seu patientiā ac labōre paene adversus ipsam rērum nātūram opus fuit, </a:t>
            </a:r>
          </a:p>
          <a:p>
            <a:r>
              <a:rPr lang="en-US"/>
              <a:t>neque mē mīlitum neque vōs ducis paenituit.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[33.2]</a:t>
            </a:r>
          </a:p>
        </p:txBody>
      </p:sp>
    </p:spTree>
    <p:extLst>
      <p:ext uri="{BB962C8B-B14F-4D97-AF65-F5344CB8AC3E}">
        <p14:creationId xmlns:p14="http://schemas.microsoft.com/office/powerpoint/2010/main" val="1078990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Ergō </a:t>
            </a:r>
          </a:p>
          <a:p>
            <a:r>
              <a:rPr lang="en-US"/>
              <a:t>	ēgressī, </a:t>
            </a:r>
          </a:p>
          <a:p>
            <a:r>
              <a:rPr lang="en-US"/>
              <a:t>		ego veterum lēgātōrum, </a:t>
            </a:r>
          </a:p>
          <a:p>
            <a:r>
              <a:rPr lang="en-US"/>
              <a:t>		vōs priōrum exercituum terminōs, </a:t>
            </a:r>
          </a:p>
          <a:p>
            <a:r>
              <a:rPr lang="en-US"/>
              <a:t>fīnem Britanniae nōn fāmā nec rūmōre, sed castrīs et armīs tenēmus: </a:t>
            </a:r>
          </a:p>
          <a:p>
            <a:r>
              <a:rPr lang="en-US"/>
              <a:t> </a:t>
            </a:r>
          </a:p>
          <a:p>
            <a:r>
              <a:rPr lang="en-US"/>
              <a:t>inventa (</a:t>
            </a:r>
            <a:r>
              <a:rPr lang="en-US" i="1"/>
              <a:t>sc</a:t>
            </a:r>
            <a:r>
              <a:rPr lang="en-US"/>
              <a:t>. est) Britannia et subācta. 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[33.3]</a:t>
            </a:r>
          </a:p>
        </p:txBody>
      </p:sp>
    </p:spTree>
    <p:extLst>
      <p:ext uri="{BB962C8B-B14F-4D97-AF65-F5344CB8AC3E}">
        <p14:creationId xmlns:p14="http://schemas.microsoft.com/office/powerpoint/2010/main" val="1313098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Equidem saepe in agmine, </a:t>
            </a:r>
          </a:p>
          <a:p>
            <a:r>
              <a:rPr lang="en-US"/>
              <a:t>	cum vōs palūdēs montēsve et flūmina fatīgārent, </a:t>
            </a:r>
          </a:p>
          <a:p>
            <a:r>
              <a:rPr lang="en-US"/>
              <a:t>fortissimī cuiusque vōcēs audiēbam: </a:t>
            </a:r>
          </a:p>
          <a:p>
            <a:r>
              <a:rPr lang="en-US"/>
              <a:t>"quandō dabitur hostis, </a:t>
            </a:r>
          </a:p>
          <a:p>
            <a:r>
              <a:rPr lang="en-US"/>
              <a:t>quandō manūs?" </a:t>
            </a:r>
          </a:p>
          <a:p>
            <a:r>
              <a:rPr lang="en-US"/>
              <a:t> </a:t>
            </a:r>
          </a:p>
          <a:p>
            <a:r>
              <a:rPr lang="en-US"/>
              <a:t>Veniunt, </a:t>
            </a:r>
          </a:p>
          <a:p>
            <a:r>
              <a:rPr lang="en-US"/>
              <a:t>	ē latebrīs suīs extrūsī, </a:t>
            </a:r>
          </a:p>
          <a:p>
            <a:r>
              <a:rPr lang="en-US"/>
              <a:t>et vōta virtūsque in apertō (</a:t>
            </a:r>
            <a:r>
              <a:rPr lang="en-US" i="1"/>
              <a:t>sc</a:t>
            </a:r>
            <a:r>
              <a:rPr lang="en-US"/>
              <a:t>. sunt), </a:t>
            </a:r>
          </a:p>
          <a:p>
            <a:r>
              <a:rPr lang="en-US"/>
              <a:t>omniaque prōna victōribus </a:t>
            </a:r>
          </a:p>
          <a:p>
            <a:r>
              <a:rPr lang="en-US"/>
              <a:t>atque eadem victīs adversa. </a:t>
            </a:r>
          </a:p>
          <a:p>
            <a:endParaRPr lang="en-US"/>
          </a:p>
          <a:p>
            <a:pPr algn="r"/>
            <a:r>
              <a:rPr lang="en-US" sz="2000"/>
              <a:t>[33.4]</a:t>
            </a:r>
          </a:p>
        </p:txBody>
      </p:sp>
    </p:spTree>
    <p:extLst>
      <p:ext uri="{BB962C8B-B14F-4D97-AF65-F5344CB8AC3E}">
        <p14:creationId xmlns:p14="http://schemas.microsoft.com/office/powerpoint/2010/main" val="949197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Nam </a:t>
            </a:r>
          </a:p>
          <a:p>
            <a:r>
              <a:rPr lang="en-US"/>
              <a:t>	ut superāsse tantum itineris, </a:t>
            </a:r>
          </a:p>
          <a:p>
            <a:r>
              <a:rPr lang="en-US"/>
              <a:t>	ēvāsisse silvās, </a:t>
            </a:r>
          </a:p>
          <a:p>
            <a:r>
              <a:rPr lang="en-US"/>
              <a:t>	trānsīsse aestuāria pulchrum (</a:t>
            </a:r>
            <a:r>
              <a:rPr lang="en-US" i="1"/>
              <a:t>sc</a:t>
            </a:r>
            <a:r>
              <a:rPr lang="en-US"/>
              <a:t>. est) ac decōrum 	in frontem,</a:t>
            </a:r>
          </a:p>
          <a:p>
            <a:r>
              <a:rPr lang="en-US"/>
              <a:t>ita fugientibus perīculōsissima (</a:t>
            </a:r>
            <a:r>
              <a:rPr lang="en-US" i="1"/>
              <a:t>sc</a:t>
            </a:r>
            <a:r>
              <a:rPr lang="en-US"/>
              <a:t>. sunt ea) </a:t>
            </a:r>
          </a:p>
          <a:p>
            <a:r>
              <a:rPr lang="en-US"/>
              <a:t>	quae hodiē prosperrima sunt; </a:t>
            </a:r>
          </a:p>
          <a:p>
            <a:r>
              <a:rPr lang="en-US"/>
              <a:t>neque enim nōbīs aut locōrum eadem nōtitia (</a:t>
            </a:r>
            <a:r>
              <a:rPr lang="en-US" i="1"/>
              <a:t>sc</a:t>
            </a:r>
            <a:r>
              <a:rPr lang="en-US"/>
              <a:t>. est)</a:t>
            </a:r>
          </a:p>
          <a:p>
            <a:r>
              <a:rPr lang="en-US"/>
              <a:t>aut commeātuum eadem abundantia,</a:t>
            </a:r>
          </a:p>
          <a:p>
            <a:r>
              <a:rPr lang="en-US"/>
              <a:t>sed manūs et arma et in hīs omnia. </a:t>
            </a:r>
          </a:p>
          <a:p>
            <a:pPr algn="r"/>
            <a:r>
              <a:rPr lang="en-US" sz="2000"/>
              <a:t>[33.5]</a:t>
            </a:r>
          </a:p>
        </p:txBody>
      </p:sp>
    </p:spTree>
    <p:extLst>
      <p:ext uri="{BB962C8B-B14F-4D97-AF65-F5344CB8AC3E}">
        <p14:creationId xmlns:p14="http://schemas.microsoft.com/office/powerpoint/2010/main" val="3941931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Quod (= id quod) ad mē attinet, </a:t>
            </a:r>
          </a:p>
          <a:p>
            <a:r>
              <a:rPr lang="en-US"/>
              <a:t>iam prīdem mihi dēcrētum est </a:t>
            </a:r>
          </a:p>
          <a:p>
            <a:r>
              <a:rPr lang="en-US"/>
              <a:t>	neque exercitūs neque ducis terga tūta esse. </a:t>
            </a:r>
          </a:p>
          <a:p>
            <a:r>
              <a:rPr lang="en-US"/>
              <a:t> </a:t>
            </a:r>
          </a:p>
          <a:p>
            <a:r>
              <a:rPr lang="en-US"/>
              <a:t>Proinde </a:t>
            </a:r>
          </a:p>
          <a:p>
            <a:r>
              <a:rPr lang="en-US"/>
              <a:t>	ut honesta mors turpī vītā potior (</a:t>
            </a:r>
            <a:r>
              <a:rPr lang="en-US" i="1"/>
              <a:t>sc</a:t>
            </a:r>
            <a:r>
              <a:rPr lang="en-US"/>
              <a:t>. est), </a:t>
            </a:r>
          </a:p>
          <a:p>
            <a:r>
              <a:rPr lang="en-US"/>
              <a:t>ita incolumitās ac decus eōdem locō sita sunt; </a:t>
            </a:r>
          </a:p>
          <a:p>
            <a:r>
              <a:rPr lang="en-US"/>
              <a:t>nec inglōrium fuerit in ipsō terrārum ac nātūrae fīne cecidisse. 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[33.6]</a:t>
            </a:r>
          </a:p>
        </p:txBody>
      </p:sp>
    </p:spTree>
    <p:extLst>
      <p:ext uri="{BB962C8B-B14F-4D97-AF65-F5344CB8AC3E}">
        <p14:creationId xmlns:p14="http://schemas.microsoft.com/office/powerpoint/2010/main" val="3016512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Scīlicet sublīme et ērēctum ingenium pulchritūdinem ac speciem magnae excelsaeque glōriae vehementius quam cautē adpetēbat. </a:t>
            </a:r>
          </a:p>
          <a:p>
            <a:r>
              <a:rPr lang="en-US"/>
              <a:t> </a:t>
            </a:r>
          </a:p>
          <a:p>
            <a:r>
              <a:rPr lang="en-US"/>
              <a:t>Mox mītigāvit ratiō et aetās, </a:t>
            </a:r>
          </a:p>
          <a:p>
            <a:r>
              <a:rPr lang="en-US"/>
              <a:t>retinuitque </a:t>
            </a:r>
          </a:p>
          <a:p>
            <a:r>
              <a:rPr lang="en-US"/>
              <a:t>	(</a:t>
            </a:r>
            <a:r>
              <a:rPr lang="en-US" i="1"/>
              <a:t>sc</a:t>
            </a:r>
            <a:r>
              <a:rPr lang="en-US"/>
              <a:t>. id) quod est difficillimum, </a:t>
            </a:r>
          </a:p>
          <a:p>
            <a:r>
              <a:rPr lang="en-US"/>
              <a:t>ex sapientiā modum.</a:t>
            </a:r>
            <a:r>
              <a:rPr lang="en-US">
                <a:effectLst/>
              </a:rPr>
              <a:t> </a:t>
            </a:r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[4.3, end]</a:t>
            </a:r>
          </a:p>
        </p:txBody>
      </p:sp>
    </p:spTree>
    <p:extLst>
      <p:ext uri="{BB962C8B-B14F-4D97-AF65-F5344CB8AC3E}">
        <p14:creationId xmlns:p14="http://schemas.microsoft.com/office/powerpoint/2010/main" val="1417825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endParaRPr lang="en-US"/>
          </a:p>
          <a:p>
            <a:pPr>
              <a:spcBef>
                <a:spcPts val="300"/>
              </a:spcBef>
            </a:pPr>
            <a:r>
              <a:rPr lang="en-US"/>
              <a:t>	"Sī novae gentēs atque ignōta aciēs cōnstitisset, </a:t>
            </a:r>
          </a:p>
          <a:p>
            <a:pPr>
              <a:spcBef>
                <a:spcPts val="300"/>
              </a:spcBef>
            </a:pPr>
            <a:r>
              <a:rPr lang="en-US"/>
              <a:t>aliōrum exercituum exemplīs vōs hortārer: </a:t>
            </a:r>
          </a:p>
          <a:p>
            <a:pPr>
              <a:spcBef>
                <a:spcPts val="300"/>
              </a:spcBef>
            </a:pPr>
            <a:r>
              <a:rPr lang="en-US"/>
              <a:t>nunc vestra decora recēnsēte, </a:t>
            </a:r>
          </a:p>
          <a:p>
            <a:pPr>
              <a:spcBef>
                <a:spcPts val="300"/>
              </a:spcBef>
            </a:pPr>
            <a:r>
              <a:rPr lang="en-US"/>
              <a:t>vestrōs oculōs interrogāte. </a:t>
            </a:r>
          </a:p>
          <a:p>
            <a:pPr>
              <a:spcBef>
                <a:spcPts val="300"/>
              </a:spcBef>
            </a:pPr>
            <a:r>
              <a:rPr lang="en-US"/>
              <a:t> </a:t>
            </a:r>
          </a:p>
          <a:p>
            <a:pPr>
              <a:spcBef>
                <a:spcPts val="300"/>
              </a:spcBef>
            </a:pPr>
            <a:r>
              <a:rPr lang="en-US"/>
              <a:t>Hī sunt, </a:t>
            </a:r>
          </a:p>
          <a:p>
            <a:pPr>
              <a:spcBef>
                <a:spcPts val="300"/>
              </a:spcBef>
            </a:pPr>
            <a:r>
              <a:rPr lang="en-US"/>
              <a:t>	quōs proximō annō ūnam legiōnem fūrtō noctis 	adgressōs clāmōre dēbellāstis; </a:t>
            </a:r>
          </a:p>
          <a:p>
            <a:pPr>
              <a:spcBef>
                <a:spcPts val="300"/>
              </a:spcBef>
            </a:pPr>
            <a:r>
              <a:rPr lang="en-US"/>
              <a:t> </a:t>
            </a:r>
          </a:p>
          <a:p>
            <a:pPr>
              <a:spcBef>
                <a:spcPts val="300"/>
              </a:spcBef>
            </a:pPr>
            <a:r>
              <a:rPr lang="en-US"/>
              <a:t>hī cēterōrum Britannōrum fugācissimī (</a:t>
            </a:r>
            <a:r>
              <a:rPr lang="en-US" i="1"/>
              <a:t>sc</a:t>
            </a:r>
            <a:r>
              <a:rPr lang="en-US"/>
              <a:t>. sunt) </a:t>
            </a:r>
          </a:p>
          <a:p>
            <a:pPr>
              <a:spcBef>
                <a:spcPts val="300"/>
              </a:spcBef>
            </a:pPr>
            <a:r>
              <a:rPr lang="en-US"/>
              <a:t>ideōque tam diū superstitēs. </a:t>
            </a:r>
          </a:p>
          <a:p>
            <a:pPr algn="r"/>
            <a:r>
              <a:rPr lang="en-US" sz="2000"/>
              <a:t>[34.1]</a:t>
            </a:r>
            <a:r>
              <a:rPr lang="en-US"/>
              <a:t> 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33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	</a:t>
            </a:r>
          </a:p>
          <a:p>
            <a:r>
              <a:rPr lang="en-US"/>
              <a:t>	Quōmodo silvās saltūsque penetrantibus 	fortissimum quodque animal contrā ruēre,</a:t>
            </a:r>
          </a:p>
          <a:p>
            <a:r>
              <a:rPr lang="en-US"/>
              <a:t>	pavida et inertia ipsō agminis sonō pellēbantur, </a:t>
            </a:r>
          </a:p>
          <a:p>
            <a:r>
              <a:rPr lang="en-US"/>
              <a:t>sīc ācerrimī Britannōrum iam prīdem cecidērunt, </a:t>
            </a:r>
          </a:p>
          <a:p>
            <a:r>
              <a:rPr lang="en-US"/>
              <a:t>reliquus est numerus ignāvōrum et timentium.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[34.2]</a:t>
            </a:r>
          </a:p>
        </p:txBody>
      </p:sp>
    </p:spTree>
    <p:extLst>
      <p:ext uri="{BB962C8B-B14F-4D97-AF65-F5344CB8AC3E}">
        <p14:creationId xmlns:p14="http://schemas.microsoft.com/office/powerpoint/2010/main" val="3413221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	Quōs quod (=et quod eos) tandem invēnistis, </a:t>
            </a:r>
          </a:p>
          <a:p>
            <a:r>
              <a:rPr lang="en-US"/>
              <a:t>nōn restitērunt, </a:t>
            </a:r>
          </a:p>
          <a:p>
            <a:r>
              <a:rPr lang="en-US"/>
              <a:t>sed dēprehēnsī sunt; </a:t>
            </a:r>
          </a:p>
          <a:p>
            <a:r>
              <a:rPr lang="en-US"/>
              <a:t>novissimae rēs et extrēmō metū torpor dēfīxēre aciem in hīs vestīgiīs, </a:t>
            </a:r>
          </a:p>
          <a:p>
            <a:r>
              <a:rPr lang="en-US"/>
              <a:t>	in quibus (=ut in iis) pulchram et spectābilem 	victōriam ederētis. </a:t>
            </a:r>
          </a:p>
          <a:p>
            <a:r>
              <a:rPr lang="en-US"/>
              <a:t>Trānsigite cum expedītiōnibus, </a:t>
            </a:r>
          </a:p>
          <a:p>
            <a:r>
              <a:rPr lang="en-US"/>
              <a:t>impōnite quinquāginta annīs magnum diem, </a:t>
            </a:r>
          </a:p>
          <a:p>
            <a:r>
              <a:rPr lang="en-US"/>
              <a:t>adprobāte reī pūblicae </a:t>
            </a:r>
          </a:p>
          <a:p>
            <a:r>
              <a:rPr lang="en-US"/>
              <a:t>	numquam exercituī imputārī potuisse aut morās 	bellī aut causās rebellandī." </a:t>
            </a:r>
          </a:p>
          <a:p>
            <a:pPr algn="r"/>
            <a:r>
              <a:rPr lang="en-US" sz="2000"/>
              <a:t>[34.3]</a:t>
            </a:r>
          </a:p>
        </p:txBody>
      </p:sp>
    </p:spTree>
    <p:extLst>
      <p:ext uri="{BB962C8B-B14F-4D97-AF65-F5344CB8AC3E}">
        <p14:creationId xmlns:p14="http://schemas.microsoft.com/office/powerpoint/2010/main" val="164171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Et </a:t>
            </a:r>
          </a:p>
          <a:p>
            <a:r>
              <a:rPr lang="en-US"/>
              <a:t>	adloquente adhūc Agricolā </a:t>
            </a:r>
          </a:p>
          <a:p>
            <a:r>
              <a:rPr lang="en-US"/>
              <a:t>mīlitum ārdor ēminēbat, </a:t>
            </a:r>
          </a:p>
          <a:p>
            <a:r>
              <a:rPr lang="en-US"/>
              <a:t>et fīnem ōrātiōnis ingēns alacritās cōnsecūta est, </a:t>
            </a:r>
          </a:p>
          <a:p>
            <a:r>
              <a:rPr lang="en-US"/>
              <a:t>statimque ad arma discursum (</a:t>
            </a:r>
            <a:r>
              <a:rPr lang="en-US" i="1"/>
              <a:t>sc</a:t>
            </a:r>
            <a:r>
              <a:rPr lang="en-US"/>
              <a:t>. est).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[35.1]</a:t>
            </a:r>
          </a:p>
        </p:txBody>
      </p:sp>
    </p:spTree>
    <p:extLst>
      <p:ext uri="{BB962C8B-B14F-4D97-AF65-F5344CB8AC3E}">
        <p14:creationId xmlns:p14="http://schemas.microsoft.com/office/powerpoint/2010/main" val="501736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Īnstīnctōs ruentēsque ita disposuit, </a:t>
            </a:r>
          </a:p>
          <a:p>
            <a:r>
              <a:rPr lang="en-US"/>
              <a:t>	ut peditum auxilia, </a:t>
            </a:r>
          </a:p>
          <a:p>
            <a:r>
              <a:rPr lang="en-US"/>
              <a:t>		quae octo mīlium erant, </a:t>
            </a:r>
          </a:p>
          <a:p>
            <a:r>
              <a:rPr lang="en-US"/>
              <a:t>	mediam aciem firmārent, </a:t>
            </a:r>
          </a:p>
          <a:p>
            <a:r>
              <a:rPr lang="en-US"/>
              <a:t>	equitum tria mīlia cornibus adfunderentur. </a:t>
            </a:r>
          </a:p>
          <a:p>
            <a:r>
              <a:rPr lang="en-US"/>
              <a:t> </a:t>
            </a:r>
          </a:p>
          <a:p>
            <a:r>
              <a:rPr lang="en-US"/>
              <a:t>Legiōnēs prō vāllō stetēre, </a:t>
            </a:r>
          </a:p>
          <a:p>
            <a:r>
              <a:rPr lang="en-US"/>
              <a:t>ingēns victōriae decus citrā Rōmānum sanguinem bellandī, </a:t>
            </a:r>
          </a:p>
          <a:p>
            <a:r>
              <a:rPr lang="en-US"/>
              <a:t>et auxilium, </a:t>
            </a:r>
          </a:p>
          <a:p>
            <a:r>
              <a:rPr lang="en-US"/>
              <a:t>	sī pellerentur. </a:t>
            </a:r>
          </a:p>
          <a:p>
            <a:pPr algn="r"/>
            <a:r>
              <a:rPr lang="en-US" sz="2000"/>
              <a:t>[35.2]</a:t>
            </a:r>
          </a:p>
        </p:txBody>
      </p:sp>
    </p:spTree>
    <p:extLst>
      <p:ext uri="{BB962C8B-B14F-4D97-AF65-F5344CB8AC3E}">
        <p14:creationId xmlns:p14="http://schemas.microsoft.com/office/powerpoint/2010/main" val="1114116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Britannōrum aciēs in speciem simul ac terrōrem ēditiōribus locīs cōnstiterat ita, </a:t>
            </a:r>
          </a:p>
          <a:p>
            <a:r>
              <a:rPr lang="en-US"/>
              <a:t>	ut prīmum agmen in aequō, </a:t>
            </a:r>
          </a:p>
          <a:p>
            <a:r>
              <a:rPr lang="en-US"/>
              <a:t>	cēterī per adclīve iugum cōnexī velut īnsurgerent; </a:t>
            </a:r>
          </a:p>
          <a:p>
            <a:r>
              <a:rPr lang="en-US"/>
              <a:t>media campī covinnārius eques strepitū ac discursū complēbat.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[35.3]</a:t>
            </a:r>
          </a:p>
        </p:txBody>
      </p:sp>
    </p:spTree>
    <p:extLst>
      <p:ext uri="{BB962C8B-B14F-4D97-AF65-F5344CB8AC3E}">
        <p14:creationId xmlns:p14="http://schemas.microsoft.com/office/powerpoint/2010/main" val="4027673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Tum Agricola </a:t>
            </a:r>
          </a:p>
          <a:p>
            <a:r>
              <a:rPr lang="en-US"/>
              <a:t>		superante hostium multitūdine </a:t>
            </a:r>
          </a:p>
          <a:p>
            <a:r>
              <a:rPr lang="en-US"/>
              <a:t>	veritus </a:t>
            </a:r>
          </a:p>
          <a:p>
            <a:pPr defTabSz="454025">
              <a:tabLst>
                <a:tab pos="966788" algn="l"/>
              </a:tabLst>
            </a:pPr>
            <a:r>
              <a:rPr lang="en-US"/>
              <a:t>	nē simul in frontem simul in latera suōrum 		pugnārētur, </a:t>
            </a:r>
          </a:p>
          <a:p>
            <a:r>
              <a:rPr lang="en-US"/>
              <a:t>	dīductīs ōrdinibus, </a:t>
            </a:r>
          </a:p>
          <a:p>
            <a:pPr>
              <a:tabLst>
                <a:tab pos="855663" algn="l"/>
              </a:tabLst>
            </a:pPr>
            <a:r>
              <a:rPr lang="en-US"/>
              <a:t>		quamquam porrēctior aciēs futūra erat </a:t>
            </a:r>
          </a:p>
          <a:p>
            <a:pPr>
              <a:tabLst>
                <a:tab pos="855663" algn="l"/>
              </a:tabLst>
            </a:pPr>
            <a:r>
              <a:rPr lang="en-US"/>
              <a:t>		et arcessendās (</a:t>
            </a:r>
            <a:r>
              <a:rPr lang="en-US" i="1"/>
              <a:t>sc</a:t>
            </a:r>
            <a:r>
              <a:rPr lang="en-US"/>
              <a:t>. esse) plērīque legiōnēs 		admonēbant, </a:t>
            </a:r>
          </a:p>
          <a:p>
            <a:r>
              <a:rPr lang="en-US"/>
              <a:t>	prōmptior in spem et firmus adversīs, </a:t>
            </a:r>
          </a:p>
          <a:p>
            <a:r>
              <a:rPr lang="en-US"/>
              <a:t>	dīmissō eqūō </a:t>
            </a:r>
          </a:p>
          <a:p>
            <a:r>
              <a:rPr lang="en-US"/>
              <a:t>pedes ante vexilla cōnstitit.</a:t>
            </a:r>
          </a:p>
          <a:p>
            <a:pPr algn="r"/>
            <a:r>
              <a:rPr lang="en-US" sz="2000"/>
              <a:t>[35.4]</a:t>
            </a:r>
          </a:p>
        </p:txBody>
      </p:sp>
    </p:spTree>
    <p:extLst>
      <p:ext uri="{BB962C8B-B14F-4D97-AF65-F5344CB8AC3E}">
        <p14:creationId xmlns:p14="http://schemas.microsoft.com/office/powerpoint/2010/main" val="3946303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Ac prīmō congressū ēminus certābātur; </a:t>
            </a:r>
          </a:p>
          <a:p>
            <a:r>
              <a:rPr lang="en-US"/>
              <a:t>	simulque cōnstantiā,  simul arte </a:t>
            </a:r>
          </a:p>
          <a:p>
            <a:r>
              <a:rPr lang="en-US"/>
              <a:t>Britannī ingentibus gladiīs et brevibus caetrīs missilia nostrōrum vītāre vel excutere, </a:t>
            </a:r>
          </a:p>
          <a:p>
            <a:r>
              <a:rPr lang="en-US"/>
              <a:t>atque ipsī magnam vim tēlōrum superfundere, </a:t>
            </a:r>
          </a:p>
          <a:p>
            <a:r>
              <a:rPr lang="en-US"/>
              <a:t>	dōnec Agricola quattuor Batāvōrum cohortēs ac 	Tungrōrum duās cohortātus est </a:t>
            </a:r>
          </a:p>
          <a:p>
            <a:r>
              <a:rPr lang="en-US"/>
              <a:t>		ut rem ad mucrōnēs ac manūs addūcerent</a:t>
            </a:r>
          </a:p>
          <a:p>
            <a:pPr defTabSz="473075">
              <a:tabLst>
                <a:tab pos="1381125" algn="l"/>
              </a:tabLst>
            </a:pPr>
            <a:r>
              <a:rPr lang="en-US"/>
              <a:t>		—quod et ipsīs vetustāte mīlitiae 						exercitātum (</a:t>
            </a:r>
            <a:r>
              <a:rPr lang="en-US" i="1"/>
              <a:t>sc</a:t>
            </a:r>
            <a:r>
              <a:rPr lang="en-US"/>
              <a:t>. erat) </a:t>
            </a:r>
          </a:p>
          <a:p>
            <a:r>
              <a:rPr lang="en-US"/>
              <a:t>			et hostibus inhabile parva scūta et ēnormēs 			gladiōs gerentibus. </a:t>
            </a:r>
          </a:p>
          <a:p>
            <a:pPr algn="r"/>
            <a:r>
              <a:rPr lang="en-US" sz="2000"/>
              <a:t> [36.1, beginning]</a:t>
            </a:r>
          </a:p>
          <a:p>
            <a:r>
              <a:rPr lang="en-US"/>
              <a:t> 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34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(Nam Britannōrum gladiī sine mucrōne complexum armōrum et in artō pugnam nōn tolerābant.)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[36.1, end]</a:t>
            </a:r>
          </a:p>
        </p:txBody>
      </p:sp>
    </p:spTree>
    <p:extLst>
      <p:ext uri="{BB962C8B-B14F-4D97-AF65-F5344CB8AC3E}">
        <p14:creationId xmlns:p14="http://schemas.microsoft.com/office/powerpoint/2010/main" val="1996221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Igitur </a:t>
            </a:r>
          </a:p>
          <a:p>
            <a:r>
              <a:rPr lang="en-US"/>
              <a:t>	ut Batāvī miscēre ictūs, </a:t>
            </a:r>
          </a:p>
          <a:p>
            <a:r>
              <a:rPr lang="en-US"/>
              <a:t>	ferīre umbōnibus, </a:t>
            </a:r>
          </a:p>
          <a:p>
            <a:r>
              <a:rPr lang="en-US"/>
              <a:t>	ōra fōdere, </a:t>
            </a:r>
          </a:p>
          <a:p>
            <a:r>
              <a:rPr lang="en-US"/>
              <a:t>		et strātīs (</a:t>
            </a:r>
            <a:r>
              <a:rPr lang="en-US" i="1"/>
              <a:t>sc</a:t>
            </a:r>
            <a:r>
              <a:rPr lang="en-US"/>
              <a:t>. iis) </a:t>
            </a:r>
          </a:p>
          <a:p>
            <a:r>
              <a:rPr lang="en-US"/>
              <a:t>			quī in aequō adstiterant, </a:t>
            </a:r>
          </a:p>
          <a:p>
            <a:r>
              <a:rPr lang="en-US"/>
              <a:t>	ērigere in collēs aciem coepēre, </a:t>
            </a:r>
          </a:p>
          <a:p>
            <a:r>
              <a:rPr lang="en-US"/>
              <a:t>cēterae cohortēs </a:t>
            </a:r>
          </a:p>
          <a:p>
            <a:r>
              <a:rPr lang="en-US"/>
              <a:t>	aemulātiōne et impetū cōnīsae </a:t>
            </a:r>
          </a:p>
          <a:p>
            <a:r>
              <a:rPr lang="en-US"/>
              <a:t>proximōs quōsque caedere: </a:t>
            </a:r>
          </a:p>
          <a:p>
            <a:r>
              <a:rPr lang="en-US"/>
              <a:t>ac plērīque sēminecēs aut integrī festīnātiōne victōriae relinquēbantur. </a:t>
            </a:r>
          </a:p>
          <a:p>
            <a:pPr algn="r"/>
            <a:r>
              <a:rPr lang="en-US" sz="2000"/>
              <a:t>[36.2]</a:t>
            </a:r>
          </a:p>
        </p:txBody>
      </p:sp>
    </p:spTree>
    <p:extLst>
      <p:ext uri="{BB962C8B-B14F-4D97-AF65-F5344CB8AC3E}">
        <p14:creationId xmlns:p14="http://schemas.microsoft.com/office/powerpoint/2010/main" val="3223812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Prīma castrōrum rudīmenta in Britanniā </a:t>
            </a:r>
          </a:p>
          <a:p>
            <a:r>
              <a:rPr lang="en-US"/>
              <a:t>Suētōniō Paulīnō,  dīligentī ac moderātō dūcī, </a:t>
            </a:r>
          </a:p>
          <a:p>
            <a:r>
              <a:rPr lang="en-US"/>
              <a:t>adprobāvit, </a:t>
            </a:r>
          </a:p>
          <a:p>
            <a:r>
              <a:rPr lang="en-US"/>
              <a:t>	ēlēctus </a:t>
            </a:r>
          </a:p>
          <a:p>
            <a:r>
              <a:rPr lang="en-US"/>
              <a:t>		quem (=ut eum) contuberniō aestimāret. </a:t>
            </a:r>
          </a:p>
          <a:p>
            <a:r>
              <a:rPr lang="en-US"/>
              <a:t> </a:t>
            </a:r>
          </a:p>
          <a:p>
            <a:r>
              <a:rPr lang="en-US"/>
              <a:t>Nec Agricola licenter, </a:t>
            </a:r>
          </a:p>
          <a:p>
            <a:r>
              <a:rPr lang="en-US"/>
              <a:t>	mōre iuvenum </a:t>
            </a:r>
          </a:p>
          <a:p>
            <a:r>
              <a:rPr lang="en-US"/>
              <a:t>		quī mīlitiam in lascīviam vertunt, </a:t>
            </a:r>
          </a:p>
          <a:p>
            <a:r>
              <a:rPr lang="en-US"/>
              <a:t>neque sēgniter ad voluptātēs et commeātūs titulum tribūnātūs et īnscītiam rettulit: </a:t>
            </a:r>
          </a:p>
          <a:p>
            <a:pPr algn="r"/>
            <a:r>
              <a:rPr lang="en-US" sz="2000"/>
              <a:t>[5.1, beginning]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791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Interim equitum turmae, </a:t>
            </a:r>
          </a:p>
          <a:p>
            <a:r>
              <a:rPr lang="en-US"/>
              <a:t>	&lt;ut&gt; fūgēre covinnāriī, </a:t>
            </a:r>
          </a:p>
          <a:p>
            <a:r>
              <a:rPr lang="en-US"/>
              <a:t>peditum sē proeliō miscuēre. </a:t>
            </a:r>
          </a:p>
          <a:p>
            <a:r>
              <a:rPr lang="en-US"/>
              <a:t> </a:t>
            </a:r>
          </a:p>
          <a:p>
            <a:r>
              <a:rPr lang="en-US"/>
              <a:t>Et </a:t>
            </a:r>
          </a:p>
          <a:p>
            <a:r>
              <a:rPr lang="en-US"/>
              <a:t>		quamquam recentem terrōrem intulerant, </a:t>
            </a:r>
          </a:p>
          <a:p>
            <a:r>
              <a:rPr lang="en-US"/>
              <a:t>	dēnsīs tamen hostium agminibus </a:t>
            </a:r>
          </a:p>
          <a:p>
            <a:r>
              <a:rPr lang="en-US"/>
              <a:t>	et inaequālibus 	locīs </a:t>
            </a:r>
          </a:p>
          <a:p>
            <a:r>
              <a:rPr lang="en-US"/>
              <a:t>haerēbant, 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[36.3, beginning]</a:t>
            </a:r>
          </a:p>
        </p:txBody>
      </p:sp>
    </p:spTree>
    <p:extLst>
      <p:ext uri="{BB962C8B-B14F-4D97-AF65-F5344CB8AC3E}">
        <p14:creationId xmlns:p14="http://schemas.microsoft.com/office/powerpoint/2010/main" val="1631474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minimēque equestris ea [enim] pugnae faciēs erat, </a:t>
            </a:r>
          </a:p>
          <a:p>
            <a:r>
              <a:rPr lang="en-US"/>
              <a:t>	cum aegrē in gradū stantēs simul equōrum 	corporibus impellerentur; </a:t>
            </a:r>
          </a:p>
          <a:p>
            <a:r>
              <a:rPr lang="en-US"/>
              <a:t>ac saepe vagī currūs, </a:t>
            </a:r>
          </a:p>
          <a:p>
            <a:r>
              <a:rPr lang="en-US"/>
              <a:t>exterritī sine rēctōribus equī, </a:t>
            </a:r>
          </a:p>
          <a:p>
            <a:r>
              <a:rPr lang="en-US"/>
              <a:t>	ut quemque formīdō tulerat, </a:t>
            </a:r>
          </a:p>
          <a:p>
            <a:r>
              <a:rPr lang="en-US"/>
              <a:t>trānsversōs aut obviōs incursābant.</a:t>
            </a:r>
            <a:r>
              <a:rPr lang="en-US">
                <a:effectLst/>
              </a:rPr>
              <a:t>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[36.3, end]</a:t>
            </a:r>
          </a:p>
        </p:txBody>
      </p:sp>
    </p:spTree>
    <p:extLst>
      <p:ext uri="{BB962C8B-B14F-4D97-AF65-F5344CB8AC3E}">
        <p14:creationId xmlns:p14="http://schemas.microsoft.com/office/powerpoint/2010/main" val="2308946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/>
              <a:t>Et Britannī </a:t>
            </a:r>
          </a:p>
          <a:p>
            <a:pPr>
              <a:spcBef>
                <a:spcPts val="0"/>
              </a:spcBef>
            </a:pPr>
            <a:r>
              <a:rPr lang="en-US"/>
              <a:t>	quī adhūc pugnae expertēs summa collium 	īnsēderant </a:t>
            </a:r>
          </a:p>
          <a:p>
            <a:pPr>
              <a:spcBef>
                <a:spcPts val="0"/>
              </a:spcBef>
            </a:pPr>
            <a:r>
              <a:rPr lang="en-US"/>
              <a:t>	et pāucitātem nostrōrum vacuī spernēbant </a:t>
            </a:r>
          </a:p>
          <a:p>
            <a:pPr>
              <a:spcBef>
                <a:spcPts val="0"/>
              </a:spcBef>
            </a:pPr>
            <a:r>
              <a:rPr lang="en-US"/>
              <a:t>dēgredī paulātim et circumīre terga vincentium coeperant, </a:t>
            </a:r>
          </a:p>
          <a:p>
            <a:pPr>
              <a:spcBef>
                <a:spcPts val="0"/>
              </a:spcBef>
            </a:pPr>
            <a:r>
              <a:rPr lang="en-US"/>
              <a:t>	nī </a:t>
            </a:r>
          </a:p>
          <a:p>
            <a:pPr>
              <a:spcBef>
                <a:spcPts val="0"/>
              </a:spcBef>
            </a:pPr>
            <a:r>
              <a:rPr lang="en-US"/>
              <a:t>		id ipsum veritus </a:t>
            </a:r>
          </a:p>
          <a:p>
            <a:pPr>
              <a:spcBef>
                <a:spcPts val="0"/>
              </a:spcBef>
            </a:pPr>
            <a:r>
              <a:rPr lang="en-US"/>
              <a:t>	Agricola quattuor equitum ālās, </a:t>
            </a:r>
          </a:p>
          <a:p>
            <a:pPr>
              <a:spcBef>
                <a:spcPts val="0"/>
              </a:spcBef>
            </a:pPr>
            <a:r>
              <a:rPr lang="en-US"/>
              <a:t>		ad subita bellī retentās, </a:t>
            </a:r>
          </a:p>
          <a:p>
            <a:pPr>
              <a:spcBef>
                <a:spcPts val="0"/>
              </a:spcBef>
            </a:pPr>
            <a:r>
              <a:rPr lang="en-US"/>
              <a:t>	venientibus opposuisset,</a:t>
            </a:r>
          </a:p>
          <a:p>
            <a:pPr>
              <a:spcBef>
                <a:spcPts val="0"/>
              </a:spcBef>
            </a:pPr>
            <a:r>
              <a:rPr lang="en-US"/>
              <a:t> 		quantōque ferōcius adcucurrerant, </a:t>
            </a:r>
          </a:p>
          <a:p>
            <a:pPr>
              <a:spcBef>
                <a:spcPts val="0"/>
              </a:spcBef>
            </a:pPr>
            <a:r>
              <a:rPr lang="en-US"/>
              <a:t>	tantō ācrius pulsōs in fugam disiēcisset. </a:t>
            </a:r>
          </a:p>
          <a:p>
            <a:pPr algn="r">
              <a:spcBef>
                <a:spcPts val="0"/>
              </a:spcBef>
            </a:pPr>
            <a:r>
              <a:rPr lang="en-US"/>
              <a:t> </a:t>
            </a:r>
            <a:r>
              <a:rPr lang="en-US" sz="2000"/>
              <a:t>[37.1]</a:t>
            </a:r>
          </a:p>
        </p:txBody>
      </p:sp>
    </p:spTree>
    <p:extLst>
      <p:ext uri="{BB962C8B-B14F-4D97-AF65-F5344CB8AC3E}">
        <p14:creationId xmlns:p14="http://schemas.microsoft.com/office/powerpoint/2010/main" val="1447422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Ita cōnsilium Britannōrum in ipsōs versum (</a:t>
            </a:r>
            <a:r>
              <a:rPr lang="en-US" i="1"/>
              <a:t>sc</a:t>
            </a:r>
            <a:r>
              <a:rPr lang="en-US"/>
              <a:t>. est), </a:t>
            </a:r>
          </a:p>
          <a:p>
            <a:r>
              <a:rPr lang="en-US"/>
              <a:t>trānsvectaeque praeceptō dūcis ā fronte pugnantium ālae āversam hostium aciem invāsēre. </a:t>
            </a:r>
          </a:p>
          <a:p>
            <a:endParaRPr lang="en-US"/>
          </a:p>
          <a:p>
            <a:r>
              <a:rPr lang="en-US"/>
              <a:t>Tum vērō </a:t>
            </a:r>
          </a:p>
          <a:p>
            <a:r>
              <a:rPr lang="en-US"/>
              <a:t>	patentibus locīs </a:t>
            </a:r>
          </a:p>
          <a:p>
            <a:r>
              <a:rPr lang="en-US"/>
              <a:t>grande (</a:t>
            </a:r>
            <a:r>
              <a:rPr lang="en-US" i="1"/>
              <a:t>sc</a:t>
            </a:r>
            <a:r>
              <a:rPr lang="en-US"/>
              <a:t>. erat </a:t>
            </a:r>
            <a:r>
              <a:rPr lang="en-US" i="1"/>
              <a:t>or</a:t>
            </a:r>
            <a:r>
              <a:rPr lang="en-US"/>
              <a:t> adspiciebatur) et atrōx spectāculum: </a:t>
            </a:r>
          </a:p>
          <a:p>
            <a:r>
              <a:rPr lang="en-US"/>
              <a:t>sequī, vulnerāre, capere, </a:t>
            </a:r>
          </a:p>
          <a:p>
            <a:r>
              <a:rPr lang="en-US"/>
              <a:t>atque eōsdem </a:t>
            </a:r>
          </a:p>
          <a:p>
            <a:r>
              <a:rPr lang="en-US"/>
              <a:t>	oblātīs aliīs </a:t>
            </a:r>
          </a:p>
          <a:p>
            <a:r>
              <a:rPr lang="en-US"/>
              <a:t>trucīdāre. </a:t>
            </a:r>
          </a:p>
          <a:p>
            <a:pPr algn="r"/>
            <a:r>
              <a:rPr lang="en-US" sz="2000"/>
              <a:t>[37.2]</a:t>
            </a:r>
          </a:p>
        </p:txBody>
      </p:sp>
    </p:spTree>
    <p:extLst>
      <p:ext uri="{BB962C8B-B14F-4D97-AF65-F5344CB8AC3E}">
        <p14:creationId xmlns:p14="http://schemas.microsoft.com/office/powerpoint/2010/main" val="3315541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Iam hostium, </a:t>
            </a:r>
          </a:p>
          <a:p>
            <a:r>
              <a:rPr lang="en-US"/>
              <a:t>	prout cuique ingenium erat, </a:t>
            </a:r>
          </a:p>
          <a:p>
            <a:r>
              <a:rPr lang="en-US"/>
              <a:t>catervae armātōrum pauciōribus terga praestāre, </a:t>
            </a:r>
          </a:p>
          <a:p>
            <a:r>
              <a:rPr lang="en-US"/>
              <a:t>quīdam inermēs ultrō ruere </a:t>
            </a:r>
          </a:p>
          <a:p>
            <a:r>
              <a:rPr lang="en-US"/>
              <a:t>ac sē mortī offerre. </a:t>
            </a:r>
          </a:p>
          <a:p>
            <a:r>
              <a:rPr lang="en-US"/>
              <a:t> </a:t>
            </a:r>
          </a:p>
          <a:p>
            <a:r>
              <a:rPr lang="en-US"/>
              <a:t>Passim arma (</a:t>
            </a:r>
            <a:r>
              <a:rPr lang="en-US" i="1"/>
              <a:t>sc</a:t>
            </a:r>
            <a:r>
              <a:rPr lang="en-US"/>
              <a:t>. erant) et corpora et lacerī artūs et cruenta humus; </a:t>
            </a:r>
          </a:p>
          <a:p>
            <a:r>
              <a:rPr lang="en-US"/>
              <a:t>et aliquandō etiam victīs īra virtūsque </a:t>
            </a:r>
          </a:p>
          <a:p>
            <a:r>
              <a:rPr lang="en-US"/>
              <a:t>	postquam silvīs adpropinquāvērunt. </a:t>
            </a:r>
          </a:p>
          <a:p>
            <a:endParaRPr lang="en-US"/>
          </a:p>
          <a:p>
            <a:pPr algn="r"/>
            <a:r>
              <a:rPr lang="en-US" sz="2000"/>
              <a:t>[37.3]</a:t>
            </a:r>
          </a:p>
        </p:txBody>
      </p:sp>
    </p:spTree>
    <p:extLst>
      <p:ext uri="{BB962C8B-B14F-4D97-AF65-F5344CB8AC3E}">
        <p14:creationId xmlns:p14="http://schemas.microsoft.com/office/powerpoint/2010/main" val="2058344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Nam prīmōs sequentium incautōs collēctī et locōrum gnārī circumveniēbant. </a:t>
            </a:r>
          </a:p>
          <a:p>
            <a:r>
              <a:rPr lang="en-US"/>
              <a:t> </a:t>
            </a:r>
          </a:p>
          <a:p>
            <a:r>
              <a:rPr lang="en-US"/>
              <a:t>	Quod nī (=et nisi) frequēns ubīque Agricola 	validās et expedītās cohortēs </a:t>
            </a:r>
          </a:p>
          <a:p>
            <a:r>
              <a:rPr lang="en-US"/>
              <a:t>		indāginis modō</a:t>
            </a:r>
          </a:p>
          <a:p>
            <a:r>
              <a:rPr lang="en-US"/>
              <a:t>	 et, </a:t>
            </a:r>
          </a:p>
          <a:p>
            <a:r>
              <a:rPr lang="en-US"/>
              <a:t>		sīcubi artiōra erant, </a:t>
            </a:r>
          </a:p>
          <a:p>
            <a:r>
              <a:rPr lang="en-US"/>
              <a:t>	partem equitum dīmissīs equīs, </a:t>
            </a:r>
          </a:p>
          <a:p>
            <a:r>
              <a:rPr lang="en-US"/>
              <a:t>	simul rāriōrēs silvās partem persultāre iussisset, </a:t>
            </a:r>
          </a:p>
          <a:p>
            <a:r>
              <a:rPr lang="en-US"/>
              <a:t>acceptum aliquod vulnus per nimiam fīdūciam foret. </a:t>
            </a:r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[37.4]</a:t>
            </a:r>
          </a:p>
        </p:txBody>
      </p:sp>
    </p:spTree>
    <p:extLst>
      <p:ext uri="{BB962C8B-B14F-4D97-AF65-F5344CB8AC3E}">
        <p14:creationId xmlns:p14="http://schemas.microsoft.com/office/powerpoint/2010/main" val="3235807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Cēterum </a:t>
            </a:r>
          </a:p>
          <a:p>
            <a:r>
              <a:rPr lang="en-US"/>
              <a:t>	ubi compositōs firmīs ōrdinibus sequī rūrsus 	vidēre, </a:t>
            </a:r>
          </a:p>
          <a:p>
            <a:r>
              <a:rPr lang="en-US"/>
              <a:t>in fugam versī (</a:t>
            </a:r>
            <a:r>
              <a:rPr lang="en-US" i="1"/>
              <a:t>sc</a:t>
            </a:r>
            <a:r>
              <a:rPr lang="en-US"/>
              <a:t>. sunt), </a:t>
            </a:r>
          </a:p>
          <a:p>
            <a:r>
              <a:rPr lang="en-US"/>
              <a:t>	nōn agminibus, ut prius, nec alius alium 	respectantēs: </a:t>
            </a:r>
          </a:p>
          <a:p>
            <a:r>
              <a:rPr lang="en-US"/>
              <a:t>	rārī et vītābundī in vicem </a:t>
            </a:r>
          </a:p>
          <a:p>
            <a:r>
              <a:rPr lang="en-US"/>
              <a:t>longinqua atque āvia petiēre. </a:t>
            </a:r>
          </a:p>
          <a:p>
            <a:r>
              <a:rPr lang="en-US"/>
              <a:t> </a:t>
            </a:r>
          </a:p>
          <a:p>
            <a:r>
              <a:rPr lang="en-US"/>
              <a:t>Fīnis sequendī nox et satietās fuit. </a:t>
            </a:r>
          </a:p>
          <a:p>
            <a:pPr algn="r"/>
            <a:endParaRPr lang="en-US" sz="2000"/>
          </a:p>
          <a:p>
            <a:pPr algn="r"/>
            <a:r>
              <a:rPr lang="en-US" sz="2000"/>
              <a:t>[37.5]</a:t>
            </a:r>
          </a:p>
        </p:txBody>
      </p:sp>
    </p:spTree>
    <p:extLst>
      <p:ext uri="{BB962C8B-B14F-4D97-AF65-F5344CB8AC3E}">
        <p14:creationId xmlns:p14="http://schemas.microsoft.com/office/powerpoint/2010/main" val="2924795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Caesa (</a:t>
            </a:r>
            <a:r>
              <a:rPr lang="en-US" i="1"/>
              <a:t>sc</a:t>
            </a:r>
            <a:r>
              <a:rPr lang="en-US"/>
              <a:t>. sunt) hostium ad decem mīlia: </a:t>
            </a:r>
          </a:p>
          <a:p>
            <a:r>
              <a:rPr lang="en-US"/>
              <a:t>nostrōrum trecentī sexāgintā cecidēre, </a:t>
            </a:r>
          </a:p>
          <a:p>
            <a:r>
              <a:rPr lang="en-US"/>
              <a:t>	in quīs (=quibus) Aulus Atticus praefectus cohortis, </a:t>
            </a:r>
          </a:p>
          <a:p>
            <a:r>
              <a:rPr lang="en-US"/>
              <a:t>		iuvenīlī ārdōre et ferōciā equī hostibus inlātus.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[37.6]</a:t>
            </a:r>
          </a:p>
        </p:txBody>
      </p:sp>
    </p:spTree>
    <p:extLst>
      <p:ext uri="{BB962C8B-B14F-4D97-AF65-F5344CB8AC3E}">
        <p14:creationId xmlns:p14="http://schemas.microsoft.com/office/powerpoint/2010/main" val="2599204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/>
              <a:t>Et nox quidem gaudiō praedāque laeta (</a:t>
            </a:r>
            <a:r>
              <a:rPr lang="en-US" i="1"/>
              <a:t>sc</a:t>
            </a:r>
            <a:r>
              <a:rPr lang="en-US"/>
              <a:t>. erat) victōribus: </a:t>
            </a:r>
          </a:p>
          <a:p>
            <a:pPr>
              <a:spcBef>
                <a:spcPts val="0"/>
              </a:spcBef>
            </a:pPr>
            <a:r>
              <a:rPr lang="en-US"/>
              <a:t>Britannī pālantēs mixtō virōrum mulierumque plōrātū trahere vulnerātōs, </a:t>
            </a:r>
          </a:p>
          <a:p>
            <a:pPr>
              <a:spcBef>
                <a:spcPts val="0"/>
              </a:spcBef>
            </a:pPr>
            <a:r>
              <a:rPr lang="en-US"/>
              <a:t>vocāre integrōs, </a:t>
            </a:r>
          </a:p>
          <a:p>
            <a:pPr>
              <a:spcBef>
                <a:spcPts val="0"/>
              </a:spcBef>
            </a:pPr>
            <a:r>
              <a:rPr lang="en-US"/>
              <a:t>dēserere domōs </a:t>
            </a:r>
          </a:p>
          <a:p>
            <a:pPr>
              <a:spcBef>
                <a:spcPts val="0"/>
              </a:spcBef>
            </a:pPr>
            <a:r>
              <a:rPr lang="en-US"/>
              <a:t>ac per īram ultrō incendere, </a:t>
            </a:r>
          </a:p>
          <a:p>
            <a:pPr>
              <a:spcBef>
                <a:spcPts val="0"/>
              </a:spcBef>
            </a:pPr>
            <a:r>
              <a:rPr lang="en-US"/>
              <a:t>ēligere latebrās </a:t>
            </a:r>
          </a:p>
          <a:p>
            <a:pPr>
              <a:spcBef>
                <a:spcPts val="0"/>
              </a:spcBef>
            </a:pPr>
            <a:r>
              <a:rPr lang="en-US"/>
              <a:t>et statim relinquere; </a:t>
            </a:r>
          </a:p>
          <a:p>
            <a:pPr>
              <a:spcBef>
                <a:spcPts val="0"/>
              </a:spcBef>
            </a:pPr>
            <a:r>
              <a:rPr lang="en-US"/>
              <a:t>miscēre in vicem cōnsilia aliqua, </a:t>
            </a:r>
          </a:p>
          <a:p>
            <a:pPr>
              <a:spcBef>
                <a:spcPts val="0"/>
              </a:spcBef>
            </a:pPr>
            <a:r>
              <a:rPr lang="en-US"/>
              <a:t>dein sēparāre; </a:t>
            </a:r>
          </a:p>
          <a:p>
            <a:pPr>
              <a:spcBef>
                <a:spcPts val="0"/>
              </a:spcBef>
            </a:pPr>
            <a:r>
              <a:rPr lang="en-US"/>
              <a:t>aliquandō frangī aspectū pignorum suōrum, </a:t>
            </a:r>
          </a:p>
          <a:p>
            <a:pPr>
              <a:spcBef>
                <a:spcPts val="0"/>
              </a:spcBef>
            </a:pPr>
            <a:r>
              <a:rPr lang="en-US"/>
              <a:t>saepius concitārī. </a:t>
            </a:r>
          </a:p>
          <a:p>
            <a:pPr algn="r"/>
            <a:r>
              <a:rPr lang="en-US" sz="2000"/>
              <a:t>[38.1, beginning]</a:t>
            </a:r>
          </a:p>
        </p:txBody>
      </p:sp>
    </p:spTree>
    <p:extLst>
      <p:ext uri="{BB962C8B-B14F-4D97-AF65-F5344CB8AC3E}">
        <p14:creationId xmlns:p14="http://schemas.microsoft.com/office/powerpoint/2010/main" val="1851814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Satisque cōnstābat </a:t>
            </a:r>
          </a:p>
          <a:p>
            <a:r>
              <a:rPr lang="en-US"/>
              <a:t>	saevisse quōsdam in coniugēs ac līberōs, </a:t>
            </a:r>
          </a:p>
          <a:p>
            <a:r>
              <a:rPr lang="en-US"/>
              <a:t>		tamquam miserērentur.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[38.1, end]</a:t>
            </a:r>
          </a:p>
        </p:txBody>
      </p:sp>
    </p:spTree>
    <p:extLst>
      <p:ext uri="{BB962C8B-B14F-4D97-AF65-F5344CB8AC3E}">
        <p14:creationId xmlns:p14="http://schemas.microsoft.com/office/powerpoint/2010/main" val="1352493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286" y="13494"/>
            <a:ext cx="8246306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sed nōscere prōvinciam, </a:t>
            </a:r>
          </a:p>
          <a:p>
            <a:r>
              <a:rPr lang="en-US"/>
              <a:t>nōscī exercituī, </a:t>
            </a:r>
          </a:p>
          <a:p>
            <a:r>
              <a:rPr lang="en-US"/>
              <a:t>discere ā perītīs, </a:t>
            </a:r>
          </a:p>
          <a:p>
            <a:r>
              <a:rPr lang="en-US"/>
              <a:t>sequī optimōs, </a:t>
            </a:r>
          </a:p>
          <a:p>
            <a:r>
              <a:rPr lang="en-US"/>
              <a:t>nihil adpetere in iactātiōnem, </a:t>
            </a:r>
          </a:p>
          <a:p>
            <a:r>
              <a:rPr lang="en-US"/>
              <a:t>nihil ob formīdinem recūsāre, </a:t>
            </a:r>
          </a:p>
          <a:p>
            <a:r>
              <a:rPr lang="en-US"/>
              <a:t>simulque et ānxius et intentus agere.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[5.1, end]</a:t>
            </a:r>
          </a:p>
        </p:txBody>
      </p:sp>
    </p:spTree>
    <p:extLst>
      <p:ext uri="{BB962C8B-B14F-4D97-AF65-F5344CB8AC3E}">
        <p14:creationId xmlns:p14="http://schemas.microsoft.com/office/powerpoint/2010/main" val="2304724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Proximus diēs faciem victōriae lātius aperuit: </a:t>
            </a:r>
          </a:p>
          <a:p>
            <a:r>
              <a:rPr lang="en-US"/>
              <a:t>vastum ubīque silentium (</a:t>
            </a:r>
            <a:r>
              <a:rPr lang="en-US" i="1"/>
              <a:t>sc</a:t>
            </a:r>
            <a:r>
              <a:rPr lang="en-US"/>
              <a:t>. erat), </a:t>
            </a:r>
          </a:p>
          <a:p>
            <a:r>
              <a:rPr lang="en-US"/>
              <a:t>sēcrētī collēs, </a:t>
            </a:r>
          </a:p>
          <a:p>
            <a:r>
              <a:rPr lang="en-US"/>
              <a:t>fūmantia procul tēcta, </a:t>
            </a:r>
          </a:p>
          <a:p>
            <a:r>
              <a:rPr lang="en-US"/>
              <a:t>nēmō explōrātōribus obvius. </a:t>
            </a:r>
          </a:p>
          <a:p>
            <a:r>
              <a:rPr lang="en-US"/>
              <a:t>		Quibus (=et iis) in omnem partem dīmissīs, </a:t>
            </a:r>
          </a:p>
          <a:p>
            <a:r>
              <a:rPr lang="en-US"/>
              <a:t>	ubi </a:t>
            </a:r>
          </a:p>
          <a:p>
            <a:r>
              <a:rPr lang="en-US"/>
              <a:t>		incerta fugae vestīgia (</a:t>
            </a:r>
            <a:r>
              <a:rPr lang="en-US" i="1"/>
              <a:t>sc</a:t>
            </a:r>
            <a:r>
              <a:rPr lang="en-US"/>
              <a:t>. esse) </a:t>
            </a:r>
          </a:p>
          <a:p>
            <a:r>
              <a:rPr lang="en-US"/>
              <a:t>		neque usquam conglobārī hostēs</a:t>
            </a:r>
          </a:p>
          <a:p>
            <a:r>
              <a:rPr lang="en-US"/>
              <a:t>	 compertum (</a:t>
            </a:r>
            <a:r>
              <a:rPr lang="en-US" i="1"/>
              <a:t>sc</a:t>
            </a:r>
            <a:r>
              <a:rPr lang="en-US"/>
              <a:t>. est)</a:t>
            </a:r>
          </a:p>
          <a:p>
            <a:r>
              <a:rPr lang="en-US"/>
              <a:t>—et exāctā iam aestāte spargī bellum nequībat— </a:t>
            </a:r>
          </a:p>
          <a:p>
            <a:r>
              <a:rPr lang="en-US"/>
              <a:t>in fīnēs Borestōrum exercitum dēdūcit. </a:t>
            </a:r>
          </a:p>
          <a:p>
            <a:pPr algn="r"/>
            <a:r>
              <a:rPr lang="en-US" sz="2000"/>
              <a:t>[38.2]</a:t>
            </a:r>
          </a:p>
        </p:txBody>
      </p:sp>
    </p:spTree>
    <p:extLst>
      <p:ext uri="{BB962C8B-B14F-4D97-AF65-F5344CB8AC3E}">
        <p14:creationId xmlns:p14="http://schemas.microsoft.com/office/powerpoint/2010/main" val="372279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Ibi </a:t>
            </a:r>
          </a:p>
          <a:p>
            <a:r>
              <a:rPr lang="en-US"/>
              <a:t>	acceptīs obsidibus, </a:t>
            </a:r>
          </a:p>
          <a:p>
            <a:r>
              <a:rPr lang="en-US"/>
              <a:t>praefectō classis circumvehī Britanniam praecipit. </a:t>
            </a:r>
          </a:p>
          <a:p>
            <a:r>
              <a:rPr lang="en-US"/>
              <a:t> </a:t>
            </a:r>
          </a:p>
          <a:p>
            <a:r>
              <a:rPr lang="en-US"/>
              <a:t>Datae (</a:t>
            </a:r>
            <a:r>
              <a:rPr lang="en-US" i="1"/>
              <a:t>sc</a:t>
            </a:r>
            <a:r>
              <a:rPr lang="en-US"/>
              <a:t>. sunt) ad id vīrēs, </a:t>
            </a:r>
          </a:p>
          <a:p>
            <a:r>
              <a:rPr lang="en-US"/>
              <a:t>et praecesserat terror. </a:t>
            </a:r>
          </a:p>
          <a:p>
            <a:r>
              <a:rPr lang="en-US"/>
              <a:t> </a:t>
            </a:r>
          </a:p>
          <a:p>
            <a:r>
              <a:rPr lang="en-US"/>
              <a:t>Ipse peditem atque equitēs lentō itinere, </a:t>
            </a:r>
          </a:p>
          <a:p>
            <a:r>
              <a:rPr lang="en-US"/>
              <a:t>	quō (=ut eo) novārum gentium animī ipsā 	trānsitūs morā terrērentur, </a:t>
            </a:r>
          </a:p>
          <a:p>
            <a:r>
              <a:rPr lang="en-US"/>
              <a:t>in hībernīs locāvit. </a:t>
            </a:r>
          </a:p>
          <a:p>
            <a:r>
              <a:rPr lang="en-US"/>
              <a:t> </a:t>
            </a:r>
          </a:p>
          <a:p>
            <a:pPr algn="r"/>
            <a:r>
              <a:rPr lang="en-US" sz="2000"/>
              <a:t>[38.3]</a:t>
            </a:r>
          </a:p>
        </p:txBody>
      </p:sp>
    </p:spTree>
    <p:extLst>
      <p:ext uri="{BB962C8B-B14F-4D97-AF65-F5344CB8AC3E}">
        <p14:creationId xmlns:p14="http://schemas.microsoft.com/office/powerpoint/2010/main" val="3382481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Et simul classis </a:t>
            </a:r>
          </a:p>
          <a:p>
            <a:r>
              <a:rPr lang="en-US"/>
              <a:t>	secundā tempestāte ac fāmā </a:t>
            </a:r>
          </a:p>
          <a:p>
            <a:r>
              <a:rPr lang="en-US"/>
              <a:t>Trucculēnsem portum tenuit, </a:t>
            </a:r>
          </a:p>
          <a:p>
            <a:r>
              <a:rPr lang="en-US"/>
              <a:t>	unde proximō Britanniae latere praelēctō omnis 	redierat.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[38.4]</a:t>
            </a:r>
          </a:p>
        </p:txBody>
      </p:sp>
    </p:spTree>
    <p:extLst>
      <p:ext uri="{BB962C8B-B14F-4D97-AF65-F5344CB8AC3E}">
        <p14:creationId xmlns:p14="http://schemas.microsoft.com/office/powerpoint/2010/main" val="1321571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Hunc rērum cursum, quamquam nūllā verbōrum iactantiā epistulīs Agricolae auctum, </a:t>
            </a:r>
          </a:p>
          <a:p>
            <a:r>
              <a:rPr lang="en-US"/>
              <a:t>	ut erat Domitiānō mōris, </a:t>
            </a:r>
          </a:p>
          <a:p>
            <a:r>
              <a:rPr lang="en-US"/>
              <a:t>	fronte laetus, </a:t>
            </a:r>
          </a:p>
          <a:p>
            <a:r>
              <a:rPr lang="en-US"/>
              <a:t>	pectore ānxius </a:t>
            </a:r>
          </a:p>
          <a:p>
            <a:r>
              <a:rPr lang="en-US"/>
              <a:t>excēpit (</a:t>
            </a:r>
            <a:r>
              <a:rPr lang="en-US" i="1"/>
              <a:t>sc</a:t>
            </a:r>
            <a:r>
              <a:rPr lang="en-US"/>
              <a:t>. Domitianus).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[39.1, beginning]</a:t>
            </a:r>
          </a:p>
        </p:txBody>
      </p:sp>
    </p:spTree>
    <p:extLst>
      <p:ext uri="{BB962C8B-B14F-4D97-AF65-F5344CB8AC3E}">
        <p14:creationId xmlns:p14="http://schemas.microsoft.com/office/powerpoint/2010/main" val="2661271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Inerat cōnscientia </a:t>
            </a:r>
          </a:p>
          <a:p>
            <a:r>
              <a:rPr lang="en-US"/>
              <a:t>	dērīsuī fuisse nūper falsum ē Germāniā 	triumphum, </a:t>
            </a:r>
          </a:p>
          <a:p>
            <a:r>
              <a:rPr lang="en-US"/>
              <a:t>		ēmptīs per commercia (</a:t>
            </a:r>
            <a:r>
              <a:rPr lang="en-US" i="1"/>
              <a:t>sc</a:t>
            </a:r>
            <a:r>
              <a:rPr lang="en-US"/>
              <a:t>. iis), </a:t>
            </a:r>
          </a:p>
          <a:p>
            <a:pPr>
              <a:tabLst>
                <a:tab pos="1325563" algn="l"/>
              </a:tabLst>
            </a:pPr>
            <a:r>
              <a:rPr lang="en-US"/>
              <a:t>	quōrum habitūs et crīnēs in captīvōrum 		speciem fōrmārentur: </a:t>
            </a:r>
          </a:p>
          <a:p>
            <a:pPr>
              <a:tabLst>
                <a:tab pos="966788" algn="l"/>
              </a:tabLst>
            </a:pPr>
            <a:r>
              <a:rPr lang="en-US"/>
              <a:t> </a:t>
            </a:r>
          </a:p>
          <a:p>
            <a:r>
              <a:rPr lang="en-US"/>
              <a:t>	at nunc vēram magnamque victōriam</a:t>
            </a:r>
          </a:p>
          <a:p>
            <a:r>
              <a:rPr lang="en-US"/>
              <a:t>		 tot mīlibus hostium caesīs </a:t>
            </a:r>
          </a:p>
          <a:p>
            <a:r>
              <a:rPr lang="en-US"/>
              <a:t>	ingentī fāmā celebrārī. </a:t>
            </a:r>
          </a:p>
          <a:p>
            <a:endParaRPr lang="en-US"/>
          </a:p>
          <a:p>
            <a:pPr algn="r"/>
            <a:r>
              <a:rPr lang="en-US" sz="2000"/>
              <a:t>[39.1, end]</a:t>
            </a:r>
          </a:p>
        </p:txBody>
      </p:sp>
    </p:spTree>
    <p:extLst>
      <p:ext uri="{BB962C8B-B14F-4D97-AF65-F5344CB8AC3E}">
        <p14:creationId xmlns:p14="http://schemas.microsoft.com/office/powerpoint/2010/main" val="2617712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94"/>
            <a:ext cx="9044592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	Id sibi maximē formīdolōsum (</a:t>
            </a:r>
            <a:r>
              <a:rPr lang="en-US" i="1"/>
              <a:t>sc</a:t>
            </a:r>
            <a:r>
              <a:rPr lang="en-US"/>
              <a:t>. esse) prīvātī 	hominis nōmen suprā prīncipem attollī: </a:t>
            </a:r>
          </a:p>
          <a:p>
            <a:r>
              <a:rPr lang="en-US"/>
              <a:t>	frūstrā studia forī et cīvīlium artium decus in 	silentium ācta (</a:t>
            </a:r>
            <a:r>
              <a:rPr lang="en-US" i="1"/>
              <a:t>sc</a:t>
            </a:r>
            <a:r>
              <a:rPr lang="en-US"/>
              <a:t>. esse), </a:t>
            </a:r>
          </a:p>
          <a:p>
            <a:r>
              <a:rPr lang="en-US"/>
              <a:t>		sī mīlitārem glōriam alius occupāret; </a:t>
            </a:r>
          </a:p>
          <a:p>
            <a:r>
              <a:rPr lang="en-US"/>
              <a:t>	cētera utcumque facilius dissimulārī, </a:t>
            </a:r>
          </a:p>
          <a:p>
            <a:r>
              <a:rPr lang="en-US"/>
              <a:t>	ducis bonī imperātōriam virtūtem esse.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[39.2]</a:t>
            </a:r>
          </a:p>
        </p:txBody>
      </p:sp>
    </p:spTree>
    <p:extLst>
      <p:ext uri="{BB962C8B-B14F-4D97-AF65-F5344CB8AC3E}">
        <p14:creationId xmlns:p14="http://schemas.microsoft.com/office/powerpoint/2010/main" val="3458935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	Tālibus cūrīs exercitus, </a:t>
            </a:r>
          </a:p>
          <a:p>
            <a:r>
              <a:rPr lang="en-US"/>
              <a:t>		quodque saevae cōgitātiōnis indicium erat, </a:t>
            </a:r>
          </a:p>
          <a:p>
            <a:r>
              <a:rPr lang="en-US"/>
              <a:t>	sēcrētō suō satiātus, </a:t>
            </a:r>
          </a:p>
          <a:p>
            <a:r>
              <a:rPr lang="en-US"/>
              <a:t>optimum (</a:t>
            </a:r>
            <a:r>
              <a:rPr lang="en-US" i="1"/>
              <a:t>sc</a:t>
            </a:r>
            <a:r>
              <a:rPr lang="en-US"/>
              <a:t>. esse) in praesentiā statuit repōnere odium, </a:t>
            </a:r>
          </a:p>
          <a:p>
            <a:r>
              <a:rPr lang="en-US"/>
              <a:t>	dōnec impetus fāmae et favor exercitūs 	languēsceret: </a:t>
            </a:r>
          </a:p>
          <a:p>
            <a:r>
              <a:rPr lang="en-US"/>
              <a:t>nam etiam tum Agricola Britanniam obtinēbat. 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[39.3]</a:t>
            </a:r>
          </a:p>
        </p:txBody>
      </p:sp>
    </p:spTree>
    <p:extLst>
      <p:ext uri="{BB962C8B-B14F-4D97-AF65-F5344CB8AC3E}">
        <p14:creationId xmlns:p14="http://schemas.microsoft.com/office/powerpoint/2010/main" val="617233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Igitur </a:t>
            </a:r>
          </a:p>
          <a:p>
            <a:r>
              <a:rPr lang="en-US"/>
              <a:t>	triumphālia ōrnāmenta </a:t>
            </a:r>
          </a:p>
          <a:p>
            <a:r>
              <a:rPr lang="en-US"/>
              <a:t>	et inlūstris statuae honōrem </a:t>
            </a:r>
          </a:p>
          <a:p>
            <a:r>
              <a:rPr lang="en-US"/>
              <a:t>	et quidquid prō triumphō datur, </a:t>
            </a:r>
          </a:p>
          <a:p>
            <a:r>
              <a:rPr lang="en-US"/>
              <a:t>	multō verbōrum honōre cumulāta, </a:t>
            </a:r>
          </a:p>
          <a:p>
            <a:r>
              <a:rPr lang="en-US"/>
              <a:t>	dēcernī in senātū </a:t>
            </a:r>
          </a:p>
          <a:p>
            <a:r>
              <a:rPr lang="en-US"/>
              <a:t>iubet (</a:t>
            </a:r>
            <a:r>
              <a:rPr lang="en-US" i="1"/>
              <a:t>sc</a:t>
            </a:r>
            <a:r>
              <a:rPr lang="en-US"/>
              <a:t>. Domitianus)</a:t>
            </a:r>
          </a:p>
          <a:p>
            <a:r>
              <a:rPr lang="en-US"/>
              <a:t>additque īnsuper opīniōnem, </a:t>
            </a:r>
          </a:p>
          <a:p>
            <a:r>
              <a:rPr lang="en-US"/>
              <a:t>	Syriam prōvinciam Agricolae dēstinārī, </a:t>
            </a:r>
          </a:p>
          <a:p>
            <a:r>
              <a:rPr lang="en-US"/>
              <a:t>		vacuam tum morte Atīlī Rūfī cōnsulāris </a:t>
            </a:r>
          </a:p>
          <a:p>
            <a:r>
              <a:rPr lang="en-US"/>
              <a:t>		et maiōribus reservātam. </a:t>
            </a:r>
          </a:p>
          <a:p>
            <a:pPr algn="r"/>
            <a:r>
              <a:rPr lang="en-US"/>
              <a:t> </a:t>
            </a:r>
            <a:r>
              <a:rPr lang="en-US" sz="2000"/>
              <a:t>[40.1]</a:t>
            </a:r>
          </a:p>
        </p:txBody>
      </p:sp>
    </p:spTree>
    <p:extLst>
      <p:ext uri="{BB962C8B-B14F-4D97-AF65-F5344CB8AC3E}">
        <p14:creationId xmlns:p14="http://schemas.microsoft.com/office/powerpoint/2010/main" val="3210933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Crēdidēre plērīque </a:t>
            </a:r>
          </a:p>
          <a:p>
            <a:r>
              <a:rPr lang="en-US"/>
              <a:t>	lībertum </a:t>
            </a:r>
          </a:p>
          <a:p>
            <a:r>
              <a:rPr lang="en-US"/>
              <a:t>		ex sēcrētiōribus ministeriīs missum </a:t>
            </a:r>
          </a:p>
          <a:p>
            <a:r>
              <a:rPr lang="en-US"/>
              <a:t>	ad Agricolam cōdicillōs, </a:t>
            </a:r>
          </a:p>
          <a:p>
            <a:r>
              <a:rPr lang="en-US"/>
              <a:t>		quibus eī Syria dabātur, </a:t>
            </a:r>
          </a:p>
          <a:p>
            <a:r>
              <a:rPr lang="en-US"/>
              <a:t>	tulisse, </a:t>
            </a:r>
          </a:p>
          <a:p>
            <a:r>
              <a:rPr lang="en-US"/>
              <a:t>		cum eō praeceptō </a:t>
            </a:r>
          </a:p>
          <a:p>
            <a:r>
              <a:rPr lang="en-US"/>
              <a:t>			ut, </a:t>
            </a:r>
          </a:p>
          <a:p>
            <a:r>
              <a:rPr lang="en-US"/>
              <a:t>				sī in Britanniā foret, </a:t>
            </a:r>
          </a:p>
          <a:p>
            <a:r>
              <a:rPr lang="en-US"/>
              <a:t>			trāderentur (</a:t>
            </a:r>
            <a:r>
              <a:rPr lang="en-US" i="1"/>
              <a:t>sc</a:t>
            </a:r>
            <a:r>
              <a:rPr lang="en-US"/>
              <a:t>. codicilli); </a:t>
            </a:r>
          </a:p>
          <a:p>
            <a:endParaRPr lang="en-US"/>
          </a:p>
          <a:p>
            <a:pPr algn="r"/>
            <a:r>
              <a:rPr lang="en-US" sz="2000"/>
              <a:t>[40.2, beginning]</a:t>
            </a:r>
          </a:p>
        </p:txBody>
      </p:sp>
    </p:spTree>
    <p:extLst>
      <p:ext uri="{BB962C8B-B14F-4D97-AF65-F5344CB8AC3E}">
        <p14:creationId xmlns:p14="http://schemas.microsoft.com/office/powerpoint/2010/main" val="2980662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	eumque lībertum </a:t>
            </a:r>
          </a:p>
          <a:p>
            <a:r>
              <a:rPr lang="en-US"/>
              <a:t>		in ipsō fretō Ōceanī obvium Agricolae, </a:t>
            </a:r>
          </a:p>
          <a:p>
            <a:r>
              <a:rPr lang="en-US"/>
              <a:t>			nē appellātō quidem eō </a:t>
            </a:r>
          </a:p>
          <a:p>
            <a:r>
              <a:rPr lang="en-US"/>
              <a:t>	ad Domitiānum remeāsse, </a:t>
            </a:r>
          </a:p>
          <a:p>
            <a:r>
              <a:rPr lang="en-US"/>
              <a:t>sīve vērum istud, </a:t>
            </a:r>
          </a:p>
          <a:p>
            <a:r>
              <a:rPr lang="en-US"/>
              <a:t>sīve ex ingeniō prīncipis fictum ac compositum est.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[40.2, end]</a:t>
            </a:r>
          </a:p>
        </p:txBody>
      </p:sp>
    </p:spTree>
    <p:extLst>
      <p:ext uri="{BB962C8B-B14F-4D97-AF65-F5344CB8AC3E}">
        <p14:creationId xmlns:p14="http://schemas.microsoft.com/office/powerpoint/2010/main" val="756497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Nōn sānē aliās exercitātior magisque in ambiguō Britannia fuit: </a:t>
            </a:r>
          </a:p>
          <a:p>
            <a:r>
              <a:rPr lang="en-US"/>
              <a:t>trucīdātī veterānī, </a:t>
            </a:r>
          </a:p>
          <a:p>
            <a:r>
              <a:rPr lang="en-US"/>
              <a:t>incēnsae colōniae, </a:t>
            </a:r>
          </a:p>
          <a:p>
            <a:r>
              <a:rPr lang="en-US"/>
              <a:t>interceptī exercitūs; </a:t>
            </a:r>
          </a:p>
          <a:p>
            <a:r>
              <a:rPr lang="en-US"/>
              <a:t>tum dē salūte, mox dē victōriā certāvēre.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[5.2]</a:t>
            </a:r>
          </a:p>
        </p:txBody>
      </p:sp>
    </p:spTree>
    <p:extLst>
      <p:ext uri="{BB962C8B-B14F-4D97-AF65-F5344CB8AC3E}">
        <p14:creationId xmlns:p14="http://schemas.microsoft.com/office/powerpoint/2010/main" val="1348512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Trādiderat interim Agricola successōrī suō prōvinciam quiētam tūtamque. </a:t>
            </a:r>
          </a:p>
          <a:p>
            <a:r>
              <a:rPr lang="en-US"/>
              <a:t> </a:t>
            </a:r>
          </a:p>
          <a:p>
            <a:r>
              <a:rPr lang="en-US"/>
              <a:t>Ac </a:t>
            </a:r>
          </a:p>
          <a:p>
            <a:r>
              <a:rPr lang="en-US"/>
              <a:t>	nē notābilis celebritāte et frequentiā 	occurrentium introitus esset, </a:t>
            </a:r>
          </a:p>
          <a:p>
            <a:r>
              <a:rPr lang="en-US"/>
              <a:t>		vītātō amīcōrum officiō </a:t>
            </a:r>
          </a:p>
          <a:p>
            <a:r>
              <a:rPr lang="en-US"/>
              <a:t>noctū in urbem, </a:t>
            </a:r>
          </a:p>
          <a:p>
            <a:r>
              <a:rPr lang="en-US"/>
              <a:t>noctū in Palātium, ita ut praeceptum erat, vēnit; </a:t>
            </a:r>
          </a:p>
          <a:p>
            <a:r>
              <a:rPr lang="en-US"/>
              <a:t> </a:t>
            </a:r>
          </a:p>
          <a:p>
            <a:r>
              <a:rPr lang="en-US"/>
              <a:t>	exceptusque brevī ōsculō et nūllō sermōne </a:t>
            </a:r>
          </a:p>
          <a:p>
            <a:r>
              <a:rPr lang="en-US"/>
              <a:t>turbae servientium inmixtus est. </a:t>
            </a:r>
          </a:p>
          <a:p>
            <a:pPr algn="r"/>
            <a:r>
              <a:rPr lang="en-US" sz="2000"/>
              <a:t>[40.3]</a:t>
            </a:r>
          </a:p>
        </p:txBody>
      </p:sp>
    </p:spTree>
    <p:extLst>
      <p:ext uri="{BB962C8B-B14F-4D97-AF65-F5344CB8AC3E}">
        <p14:creationId xmlns:p14="http://schemas.microsoft.com/office/powerpoint/2010/main" val="13205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/>
              <a:t>Cēterum </a:t>
            </a:r>
          </a:p>
          <a:p>
            <a:pPr>
              <a:spcBef>
                <a:spcPts val="0"/>
              </a:spcBef>
            </a:pPr>
            <a:r>
              <a:rPr lang="en-US"/>
              <a:t>	utī mīlitāre nōmen, grave inter ōtiōsōs, aliīs virtūtibus temperāret, </a:t>
            </a:r>
          </a:p>
          <a:p>
            <a:pPr>
              <a:spcBef>
                <a:spcPts val="0"/>
              </a:spcBef>
            </a:pPr>
            <a:r>
              <a:rPr lang="en-US"/>
              <a:t>tranquillitātem atque ōtium penitus hausit, </a:t>
            </a:r>
          </a:p>
          <a:p>
            <a:pPr>
              <a:spcBef>
                <a:spcPts val="0"/>
              </a:spcBef>
            </a:pPr>
            <a:r>
              <a:rPr lang="en-US"/>
              <a:t>	cultū modicus, sermōne facilis, </a:t>
            </a:r>
          </a:p>
          <a:p>
            <a:pPr>
              <a:spcBef>
                <a:spcPts val="0"/>
              </a:spcBef>
            </a:pPr>
            <a:r>
              <a:rPr lang="en-US"/>
              <a:t>	ūnō aut alterō amīcōrum comitātus,</a:t>
            </a:r>
          </a:p>
          <a:p>
            <a:pPr>
              <a:spcBef>
                <a:spcPts val="0"/>
              </a:spcBef>
            </a:pPr>
            <a:r>
              <a:rPr lang="en-US"/>
              <a:t>	adeō </a:t>
            </a:r>
          </a:p>
          <a:p>
            <a:pPr>
              <a:spcBef>
                <a:spcPts val="0"/>
              </a:spcBef>
            </a:pPr>
            <a:r>
              <a:rPr lang="en-US"/>
              <a:t>		ut plērīque, </a:t>
            </a:r>
          </a:p>
          <a:p>
            <a:pPr>
              <a:spcBef>
                <a:spcPts val="0"/>
              </a:spcBef>
              <a:tabLst>
                <a:tab pos="1435100" algn="l"/>
              </a:tabLst>
            </a:pPr>
            <a:r>
              <a:rPr lang="en-US"/>
              <a:t>	quibus magnōs virōs per ambitiōnem 		aestimāre mōs est, </a:t>
            </a:r>
          </a:p>
          <a:p>
            <a:pPr>
              <a:spcBef>
                <a:spcPts val="0"/>
              </a:spcBef>
            </a:pPr>
            <a:r>
              <a:rPr lang="en-US"/>
              <a:t>				vīsō aspectōque Agricolā </a:t>
            </a:r>
          </a:p>
          <a:p>
            <a:pPr>
              <a:spcBef>
                <a:spcPts val="0"/>
              </a:spcBef>
            </a:pPr>
            <a:r>
              <a:rPr lang="en-US"/>
              <a:t>		quaererent fāmam, </a:t>
            </a:r>
          </a:p>
          <a:p>
            <a:pPr>
              <a:spcBef>
                <a:spcPts val="0"/>
              </a:spcBef>
            </a:pPr>
            <a:r>
              <a:rPr lang="en-US"/>
              <a:t>		paucī interpretārentur.</a:t>
            </a:r>
          </a:p>
          <a:p>
            <a:pPr algn="r">
              <a:spcBef>
                <a:spcPts val="0"/>
              </a:spcBef>
            </a:pPr>
            <a:r>
              <a:rPr lang="en-US"/>
              <a:t> </a:t>
            </a:r>
            <a:r>
              <a:rPr lang="en-US" sz="2000"/>
              <a:t>[40.4]</a:t>
            </a:r>
          </a:p>
          <a:p>
            <a:pPr>
              <a:spcBef>
                <a:spcPts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38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	</a:t>
            </a:r>
          </a:p>
          <a:p>
            <a:r>
              <a:rPr lang="en-US"/>
              <a:t>	Crēbrō per eōs diēs</a:t>
            </a:r>
          </a:p>
          <a:p>
            <a:r>
              <a:rPr lang="en-US"/>
              <a:t>apud Domitiānum absēns accūsātus, </a:t>
            </a:r>
          </a:p>
          <a:p>
            <a:r>
              <a:rPr lang="en-US"/>
              <a:t>absēns absolūtus est. </a:t>
            </a:r>
          </a:p>
          <a:p>
            <a:r>
              <a:rPr lang="en-US"/>
              <a:t> </a:t>
            </a:r>
          </a:p>
          <a:p>
            <a:r>
              <a:rPr lang="en-US"/>
              <a:t>Causa perīculī nōn crīmen ūllum aut querēla laesī cuiusquam, </a:t>
            </a:r>
          </a:p>
          <a:p>
            <a:r>
              <a:rPr lang="en-US"/>
              <a:t>sed īnfēnsus virtūtibus prīnceps </a:t>
            </a:r>
          </a:p>
          <a:p>
            <a:r>
              <a:rPr lang="en-US"/>
              <a:t>et glōria virī </a:t>
            </a:r>
          </a:p>
          <a:p>
            <a:r>
              <a:rPr lang="en-US"/>
              <a:t>ac pessimum inimīcōrum genus, laudantēs.</a:t>
            </a:r>
            <a:r>
              <a:rPr lang="en-US">
                <a:effectLst/>
              </a:rPr>
              <a:t>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[41.1]</a:t>
            </a:r>
          </a:p>
        </p:txBody>
      </p:sp>
    </p:spTree>
    <p:extLst>
      <p:ext uri="{BB962C8B-B14F-4D97-AF65-F5344CB8AC3E}">
        <p14:creationId xmlns:p14="http://schemas.microsoft.com/office/powerpoint/2010/main" val="3093677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Et ea īnsecūta sunt reī pūblicae tempora, </a:t>
            </a:r>
          </a:p>
          <a:p>
            <a:r>
              <a:rPr lang="en-US"/>
              <a:t>	quae silērī Agricolam nōn sinerent: </a:t>
            </a:r>
          </a:p>
          <a:p>
            <a:r>
              <a:rPr lang="en-US"/>
              <a:t>tot exercitūs </a:t>
            </a:r>
          </a:p>
          <a:p>
            <a:r>
              <a:rPr lang="en-US"/>
              <a:t>	in Moesiā Dāciāque et Germāniā et Pannoniā </a:t>
            </a:r>
          </a:p>
          <a:p>
            <a:r>
              <a:rPr lang="en-US"/>
              <a:t>	temeritāte aut per ignāviam ducum </a:t>
            </a:r>
          </a:p>
          <a:p>
            <a:r>
              <a:rPr lang="en-US"/>
              <a:t>āmissī (</a:t>
            </a:r>
            <a:r>
              <a:rPr lang="en-US" i="1"/>
              <a:t>sc</a:t>
            </a:r>
            <a:r>
              <a:rPr lang="en-US"/>
              <a:t>. sunt), </a:t>
            </a:r>
          </a:p>
          <a:p>
            <a:r>
              <a:rPr lang="en-US"/>
              <a:t>tot mīlitārēs virī cum tot cohortibus expugnātī et captī; </a:t>
            </a:r>
          </a:p>
          <a:p>
            <a:endParaRPr lang="en-US"/>
          </a:p>
          <a:p>
            <a:r>
              <a:rPr lang="en-US"/>
              <a:t>nec iam dē līmite imperiī et rīpā (</a:t>
            </a:r>
            <a:r>
              <a:rPr lang="en-US" i="1"/>
              <a:t>sc</a:t>
            </a:r>
            <a:r>
              <a:rPr lang="en-US"/>
              <a:t>. Rheni), </a:t>
            </a:r>
          </a:p>
          <a:p>
            <a:r>
              <a:rPr lang="en-US"/>
              <a:t>sed dē hībernīs legiōnum et possessiōne dubitātum (</a:t>
            </a:r>
            <a:r>
              <a:rPr lang="en-US" i="1"/>
              <a:t>sc</a:t>
            </a:r>
            <a:r>
              <a:rPr lang="en-US"/>
              <a:t>. est). </a:t>
            </a:r>
          </a:p>
          <a:p>
            <a:pPr algn="r"/>
            <a:r>
              <a:rPr lang="en-US" sz="2000"/>
              <a:t>[41.2]</a:t>
            </a:r>
            <a:r>
              <a:rPr lang="en-US"/>
              <a:t> 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52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Ita </a:t>
            </a:r>
          </a:p>
          <a:p>
            <a:r>
              <a:rPr lang="en-US"/>
              <a:t>	cum damna damnīs continuārentur </a:t>
            </a:r>
          </a:p>
          <a:p>
            <a:r>
              <a:rPr lang="en-US"/>
              <a:t>	atque omnis annus fūneribus et clādibus 	īnsignīrētur, </a:t>
            </a:r>
          </a:p>
          <a:p>
            <a:r>
              <a:rPr lang="en-US"/>
              <a:t>poscēbātur ōre vulgī dux Agricola, </a:t>
            </a:r>
          </a:p>
          <a:p>
            <a:r>
              <a:rPr lang="en-US"/>
              <a:t>	comparantibus cūnctīs vigōrem, </a:t>
            </a:r>
          </a:p>
          <a:p>
            <a:r>
              <a:rPr lang="en-US"/>
              <a:t>	cōnstantiam </a:t>
            </a:r>
          </a:p>
          <a:p>
            <a:r>
              <a:rPr lang="en-US"/>
              <a:t>	et expertum bellīs animum cum inertiā et 	formīdine cēterōrum.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[41.3]</a:t>
            </a:r>
          </a:p>
        </p:txBody>
      </p:sp>
    </p:spTree>
    <p:extLst>
      <p:ext uri="{BB962C8B-B14F-4D97-AF65-F5344CB8AC3E}">
        <p14:creationId xmlns:p14="http://schemas.microsoft.com/office/powerpoint/2010/main" val="208829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Quibus (=et iis) sermōnibus </a:t>
            </a:r>
          </a:p>
          <a:p>
            <a:r>
              <a:rPr lang="en-US"/>
              <a:t>satis cōnstat </a:t>
            </a:r>
          </a:p>
          <a:p>
            <a:r>
              <a:rPr lang="en-US"/>
              <a:t>	Domitiānī quoque aurēs verberātās (</a:t>
            </a:r>
            <a:r>
              <a:rPr lang="en-US" i="1"/>
              <a:t>sc</a:t>
            </a:r>
            <a:r>
              <a:rPr lang="en-US"/>
              <a:t>. esse), </a:t>
            </a:r>
          </a:p>
          <a:p>
            <a:r>
              <a:rPr lang="en-US"/>
              <a:t>		dum optimus quisque lībertōrum amōre et fide, </a:t>
            </a:r>
          </a:p>
          <a:p>
            <a:pPr>
              <a:tabLst>
                <a:tab pos="911225" algn="l"/>
              </a:tabLst>
            </a:pPr>
            <a:r>
              <a:rPr lang="en-US"/>
              <a:t>	pessimī malignitāte et līvōre prōnum 	dēteriōribus prīncipem extimulābant. </a:t>
            </a:r>
          </a:p>
          <a:p>
            <a:r>
              <a:rPr lang="en-US"/>
              <a:t> </a:t>
            </a:r>
          </a:p>
          <a:p>
            <a:r>
              <a:rPr lang="en-US"/>
              <a:t>Sīc Agricola simul suīs virtūtibus, simul vitiīs aliōrum in ipsam glōriam praeceps agēbātur.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[41.4]</a:t>
            </a:r>
          </a:p>
        </p:txBody>
      </p:sp>
    </p:spTree>
    <p:extLst>
      <p:ext uri="{BB962C8B-B14F-4D97-AF65-F5344CB8AC3E}">
        <p14:creationId xmlns:p14="http://schemas.microsoft.com/office/powerpoint/2010/main" val="785032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Aderat iam annus, </a:t>
            </a:r>
          </a:p>
          <a:p>
            <a:r>
              <a:rPr lang="en-US"/>
              <a:t>	quō prōcōnsulātum Āfricae et Asiae sortīrētur (</a:t>
            </a:r>
            <a:r>
              <a:rPr lang="en-US" i="1"/>
              <a:t>sc</a:t>
            </a:r>
            <a:r>
              <a:rPr lang="en-US"/>
              <a:t>. 	Agricola), </a:t>
            </a:r>
          </a:p>
          <a:p>
            <a:r>
              <a:rPr lang="en-US"/>
              <a:t>et </a:t>
            </a:r>
          </a:p>
          <a:p>
            <a:r>
              <a:rPr lang="en-US"/>
              <a:t>	occīsō Cīvicā nūper </a:t>
            </a:r>
          </a:p>
          <a:p>
            <a:r>
              <a:rPr lang="en-US"/>
              <a:t>nec Agricolae cōnsilium dēerat </a:t>
            </a:r>
          </a:p>
          <a:p>
            <a:r>
              <a:rPr lang="en-US"/>
              <a:t>nec Domitiānō exemplum. </a:t>
            </a:r>
          </a:p>
          <a:p>
            <a:r>
              <a:rPr lang="en-US"/>
              <a:t>Accessēre quīdam </a:t>
            </a:r>
          </a:p>
          <a:p>
            <a:r>
              <a:rPr lang="en-US"/>
              <a:t>	cōgitātiōnum prīncipis perītī, </a:t>
            </a:r>
          </a:p>
          <a:p>
            <a:r>
              <a:rPr lang="en-US"/>
              <a:t>		quī </a:t>
            </a:r>
          </a:p>
          <a:p>
            <a:r>
              <a:rPr lang="en-US"/>
              <a:t>			itūrusne esset in prōvinciam </a:t>
            </a:r>
          </a:p>
          <a:p>
            <a:r>
              <a:rPr lang="en-US"/>
              <a:t>		ultrō Agricolam interrogārent. </a:t>
            </a:r>
          </a:p>
          <a:p>
            <a:pPr algn="r"/>
            <a:r>
              <a:rPr lang="en-US" sz="2000"/>
              <a:t>[42.1, beginning]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6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508" y="13494"/>
            <a:ext cx="8382083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Ac prīmō occultius quiētem et ōtium laudāre, </a:t>
            </a:r>
          </a:p>
          <a:p>
            <a:r>
              <a:rPr lang="en-US"/>
              <a:t>mox operam suam </a:t>
            </a:r>
          </a:p>
          <a:p>
            <a:r>
              <a:rPr lang="en-US"/>
              <a:t>	in adprobandā excūsātiōne </a:t>
            </a:r>
          </a:p>
          <a:p>
            <a:r>
              <a:rPr lang="en-US"/>
              <a:t>offerre, </a:t>
            </a:r>
          </a:p>
          <a:p>
            <a:r>
              <a:rPr lang="en-US"/>
              <a:t>postrēmō </a:t>
            </a:r>
          </a:p>
          <a:p>
            <a:r>
              <a:rPr lang="en-US"/>
              <a:t>	nōn iam obscūrī suādentēs simul </a:t>
            </a:r>
          </a:p>
          <a:p>
            <a:r>
              <a:rPr lang="en-US"/>
              <a:t>	terrentēsque </a:t>
            </a:r>
          </a:p>
          <a:p>
            <a:r>
              <a:rPr lang="en-US"/>
              <a:t>pertrāxēre ad Domitiānum.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[42.1, end]</a:t>
            </a:r>
          </a:p>
        </p:txBody>
      </p:sp>
    </p:spTree>
    <p:extLst>
      <p:ext uri="{BB962C8B-B14F-4D97-AF65-F5344CB8AC3E}">
        <p14:creationId xmlns:p14="http://schemas.microsoft.com/office/powerpoint/2010/main" val="3852341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5741" y="13494"/>
            <a:ext cx="8188852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Quī (=et is) </a:t>
            </a:r>
          </a:p>
          <a:p>
            <a:r>
              <a:rPr lang="en-US"/>
              <a:t>	parātus simulātiōne, </a:t>
            </a:r>
          </a:p>
          <a:p>
            <a:r>
              <a:rPr lang="en-US"/>
              <a:t>	in adrogantiam compositus, </a:t>
            </a:r>
          </a:p>
          <a:p>
            <a:r>
              <a:rPr lang="en-US"/>
              <a:t>et audiit precēs excūsantis,</a:t>
            </a:r>
          </a:p>
          <a:p>
            <a:r>
              <a:rPr lang="en-US"/>
              <a:t>et, </a:t>
            </a:r>
          </a:p>
          <a:p>
            <a:r>
              <a:rPr lang="en-US"/>
              <a:t>	cum adnuisset, </a:t>
            </a:r>
          </a:p>
          <a:p>
            <a:r>
              <a:rPr lang="en-US"/>
              <a:t>agī sibi grātiās passus est, </a:t>
            </a:r>
          </a:p>
          <a:p>
            <a:r>
              <a:rPr lang="en-US"/>
              <a:t>nec ērubuit beneficiī invidiā. 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[42.2, beginning]</a:t>
            </a:r>
          </a:p>
        </p:txBody>
      </p:sp>
    </p:spTree>
    <p:extLst>
      <p:ext uri="{BB962C8B-B14F-4D97-AF65-F5344CB8AC3E}">
        <p14:creationId xmlns:p14="http://schemas.microsoft.com/office/powerpoint/2010/main" val="4093444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322" y="13494"/>
            <a:ext cx="8299270" cy="6844506"/>
          </a:xfrm>
        </p:spPr>
        <p:txBody>
          <a:bodyPr/>
          <a:lstStyle/>
          <a:p>
            <a:endParaRPr lang="en-US"/>
          </a:p>
          <a:p>
            <a:r>
              <a:rPr lang="en-US"/>
              <a:t>Salārium tamen prōcōnsulāre </a:t>
            </a:r>
          </a:p>
          <a:p>
            <a:r>
              <a:rPr lang="en-US"/>
              <a:t>	solitum offerrī </a:t>
            </a:r>
          </a:p>
          <a:p>
            <a:r>
              <a:rPr lang="en-US"/>
              <a:t>	et quibusdam ā sē ipsō concessum </a:t>
            </a:r>
          </a:p>
          <a:p>
            <a:r>
              <a:rPr lang="en-US"/>
              <a:t>Agricolae nōn dedit, </a:t>
            </a:r>
          </a:p>
          <a:p>
            <a:r>
              <a:rPr lang="en-US"/>
              <a:t>	sīve offēnsus nōn petītum (</a:t>
            </a:r>
            <a:r>
              <a:rPr lang="en-US" i="1"/>
              <a:t>sc</a:t>
            </a:r>
            <a:r>
              <a:rPr lang="en-US"/>
              <a:t>. id esse), </a:t>
            </a:r>
          </a:p>
          <a:p>
            <a:r>
              <a:rPr lang="en-US"/>
              <a:t>	sīve ex cōnscientiā, </a:t>
            </a:r>
          </a:p>
          <a:p>
            <a:r>
              <a:rPr lang="en-US"/>
              <a:t>		nē (</a:t>
            </a:r>
            <a:r>
              <a:rPr lang="en-US" i="1"/>
              <a:t>sc.</a:t>
            </a:r>
            <a:r>
              <a:rPr lang="en-US"/>
              <a:t> id) </a:t>
            </a:r>
          </a:p>
          <a:p>
            <a:r>
              <a:rPr lang="en-US"/>
              <a:t>			quod vetuerat </a:t>
            </a:r>
          </a:p>
          <a:p>
            <a:r>
              <a:rPr lang="en-US"/>
              <a:t>		vidērētur ēmisse.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[42.2, end]</a:t>
            </a:r>
          </a:p>
        </p:txBody>
      </p:sp>
    </p:spTree>
    <p:extLst>
      <p:ext uri="{BB962C8B-B14F-4D97-AF65-F5344CB8AC3E}">
        <p14:creationId xmlns:p14="http://schemas.microsoft.com/office/powerpoint/2010/main" val="3036808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Quae (=et ea) cūncta </a:t>
            </a:r>
          </a:p>
          <a:p>
            <a:r>
              <a:rPr lang="en-US"/>
              <a:t>	etsī cōnsiliīs 	ductūque alterīus agēbantur, </a:t>
            </a:r>
          </a:p>
          <a:p>
            <a:r>
              <a:rPr lang="en-US"/>
              <a:t>	ac summa rērum et recuperātae prōvinciae glōria 	in ducem cessit, </a:t>
            </a:r>
          </a:p>
          <a:p>
            <a:r>
              <a:rPr lang="en-US"/>
              <a:t>artem et ūsum et stimulōs addidēre iuvenī, </a:t>
            </a:r>
          </a:p>
          <a:p>
            <a:r>
              <a:rPr lang="en-US"/>
              <a:t>intrāvitque animum mīlitāris glōriae cupīdō, </a:t>
            </a:r>
          </a:p>
          <a:p>
            <a:r>
              <a:rPr lang="en-US"/>
              <a:t>	ingrāta temporibus </a:t>
            </a:r>
          </a:p>
          <a:p>
            <a:r>
              <a:rPr lang="en-US"/>
              <a:t>		quibus sinistra (</a:t>
            </a:r>
            <a:r>
              <a:rPr lang="en-US" i="1"/>
              <a:t>sc</a:t>
            </a:r>
            <a:r>
              <a:rPr lang="en-US"/>
              <a:t>. erat) ergā ēminentēs 		   		interpretātiō </a:t>
            </a:r>
          </a:p>
          <a:p>
            <a:r>
              <a:rPr lang="en-US"/>
              <a:t>		nec minus perīculum ex magnā fāmā </a:t>
            </a:r>
          </a:p>
          <a:p>
            <a:r>
              <a:rPr lang="en-US"/>
              <a:t>			quam ex mālā.</a:t>
            </a:r>
          </a:p>
          <a:p>
            <a:pPr algn="r"/>
            <a:r>
              <a:rPr lang="en-US" sz="2000"/>
              <a:t>[5.3]</a:t>
            </a:r>
          </a:p>
        </p:txBody>
      </p:sp>
    </p:spTree>
    <p:extLst>
      <p:ext uri="{BB962C8B-B14F-4D97-AF65-F5344CB8AC3E}">
        <p14:creationId xmlns:p14="http://schemas.microsoft.com/office/powerpoint/2010/main" val="1198397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Proprium hūmānī ingeniī est ōdisse (</a:t>
            </a:r>
            <a:r>
              <a:rPr lang="en-US" i="1"/>
              <a:t>sc</a:t>
            </a:r>
            <a:r>
              <a:rPr lang="en-US"/>
              <a:t>. eum)</a:t>
            </a:r>
          </a:p>
          <a:p>
            <a:r>
              <a:rPr lang="en-US"/>
              <a:t>	quem laeseris: </a:t>
            </a:r>
          </a:p>
          <a:p>
            <a:r>
              <a:rPr lang="en-US"/>
              <a:t>Domitiānī vērō nātūra </a:t>
            </a:r>
          </a:p>
          <a:p>
            <a:r>
              <a:rPr lang="en-US"/>
              <a:t>	praeceps in īram, </a:t>
            </a:r>
          </a:p>
          <a:p>
            <a:r>
              <a:rPr lang="en-US"/>
              <a:t>	et </a:t>
            </a:r>
          </a:p>
          <a:p>
            <a:r>
              <a:rPr lang="en-US"/>
              <a:t>		quō obscūrior, </a:t>
            </a:r>
          </a:p>
          <a:p>
            <a:r>
              <a:rPr lang="en-US"/>
              <a:t>	eō inrevocābilior, </a:t>
            </a:r>
          </a:p>
          <a:p>
            <a:r>
              <a:rPr lang="en-US"/>
              <a:t>moderātiōne tamen prūdentiāque Agricolae lēniēbātur, </a:t>
            </a:r>
          </a:p>
          <a:p>
            <a:r>
              <a:rPr lang="en-US"/>
              <a:t>	quia nōn contumāciā neque inānī iactātiōne 	lībertātis fāmam fātumque prōvocābat. </a:t>
            </a:r>
          </a:p>
          <a:p>
            <a:endParaRPr lang="en-US"/>
          </a:p>
          <a:p>
            <a:pPr algn="r"/>
            <a:r>
              <a:rPr lang="en-US" sz="2000"/>
              <a:t>[42.3]</a:t>
            </a:r>
          </a:p>
        </p:txBody>
      </p:sp>
    </p:spTree>
    <p:extLst>
      <p:ext uri="{BB962C8B-B14F-4D97-AF65-F5344CB8AC3E}">
        <p14:creationId xmlns:p14="http://schemas.microsoft.com/office/powerpoint/2010/main" val="67888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94"/>
            <a:ext cx="8587392" cy="6844506"/>
          </a:xfrm>
        </p:spPr>
        <p:txBody>
          <a:bodyPr/>
          <a:lstStyle/>
          <a:p>
            <a:endParaRPr lang="en-US"/>
          </a:p>
          <a:p>
            <a:r>
              <a:rPr lang="en-US"/>
              <a:t>Sciant, (</a:t>
            </a:r>
            <a:r>
              <a:rPr lang="en-US" i="1"/>
              <a:t>sc</a:t>
            </a:r>
            <a:r>
              <a:rPr lang="en-US"/>
              <a:t>. ii) </a:t>
            </a:r>
          </a:p>
          <a:p>
            <a:r>
              <a:rPr lang="en-US"/>
              <a:t>		quibus mōris est inlicita mīrārī, </a:t>
            </a:r>
          </a:p>
          <a:p>
            <a:r>
              <a:rPr lang="en-US"/>
              <a:t>	posse </a:t>
            </a:r>
          </a:p>
          <a:p>
            <a:r>
              <a:rPr lang="en-US"/>
              <a:t>		etiam sub malīs prīncipibus </a:t>
            </a:r>
          </a:p>
          <a:p>
            <a:r>
              <a:rPr lang="en-US"/>
              <a:t>	magnōs virōs 	esse, </a:t>
            </a:r>
          </a:p>
          <a:p>
            <a:r>
              <a:rPr lang="en-US"/>
              <a:t>	obsequiumque ac modestiam, </a:t>
            </a:r>
          </a:p>
          <a:p>
            <a:r>
              <a:rPr lang="en-US"/>
              <a:t>		sī industria ac vigor adsint, </a:t>
            </a:r>
          </a:p>
          <a:p>
            <a:r>
              <a:rPr lang="en-US"/>
              <a:t>	eō laudis excēdere, </a:t>
            </a:r>
          </a:p>
          <a:p>
            <a:r>
              <a:rPr lang="en-US"/>
              <a:t>		quō plērīque per abrupta, </a:t>
            </a:r>
          </a:p>
          <a:p>
            <a:pPr>
              <a:tabLst>
                <a:tab pos="911225" algn="l"/>
              </a:tabLst>
            </a:pPr>
            <a:r>
              <a:rPr lang="en-US"/>
              <a:t>			sed in nūllum reī pūblicae ūsum</a:t>
            </a:r>
          </a:p>
          <a:p>
            <a:pPr>
              <a:tabLst>
                <a:tab pos="911225" algn="l"/>
              </a:tabLst>
            </a:pPr>
            <a:r>
              <a:rPr lang="en-US"/>
              <a:t>	ambitiōsā 	morte inclāruērunt.</a:t>
            </a:r>
          </a:p>
          <a:p>
            <a:pPr algn="r"/>
            <a:r>
              <a:rPr lang="en-US" sz="2000"/>
              <a:t>[42.4]</a:t>
            </a:r>
          </a:p>
        </p:txBody>
      </p:sp>
    </p:spTree>
    <p:extLst>
      <p:ext uri="{BB962C8B-B14F-4D97-AF65-F5344CB8AC3E}">
        <p14:creationId xmlns:p14="http://schemas.microsoft.com/office/powerpoint/2010/main" val="1246501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718" y="13494"/>
            <a:ext cx="8326874" cy="6844506"/>
          </a:xfrm>
        </p:spPr>
        <p:txBody>
          <a:bodyPr/>
          <a:lstStyle/>
          <a:p>
            <a:endParaRPr lang="en-US"/>
          </a:p>
          <a:p>
            <a:r>
              <a:rPr lang="en-US"/>
              <a:t>Fīnis vītae eius nōbīs lūctuōsus, </a:t>
            </a:r>
          </a:p>
          <a:p>
            <a:r>
              <a:rPr lang="en-US"/>
              <a:t>amīcīs trīstis, </a:t>
            </a:r>
          </a:p>
          <a:p>
            <a:r>
              <a:rPr lang="en-US"/>
              <a:t>extrāneīs etiam ignōtīsque nōn sine cūrā fuit. </a:t>
            </a:r>
          </a:p>
          <a:p>
            <a:r>
              <a:rPr lang="en-US"/>
              <a:t> </a:t>
            </a:r>
          </a:p>
          <a:p>
            <a:r>
              <a:rPr lang="en-US"/>
              <a:t>vulgus quoque et hic aliud agēns populus et ventitāvēre ad domum </a:t>
            </a:r>
          </a:p>
          <a:p>
            <a:r>
              <a:rPr lang="en-US"/>
              <a:t>et per fora et circulōs locūtī sunt; </a:t>
            </a:r>
          </a:p>
          <a:p>
            <a:r>
              <a:rPr lang="en-US"/>
              <a:t>nec quisquam </a:t>
            </a:r>
          </a:p>
          <a:p>
            <a:r>
              <a:rPr lang="en-US"/>
              <a:t>	audītā morte Agricolae </a:t>
            </a:r>
          </a:p>
          <a:p>
            <a:r>
              <a:rPr lang="en-US"/>
              <a:t>aut laetātus est </a:t>
            </a:r>
          </a:p>
          <a:p>
            <a:r>
              <a:rPr lang="en-US"/>
              <a:t>aut statim oblītus est. </a:t>
            </a:r>
          </a:p>
          <a:p>
            <a:pPr algn="r"/>
            <a:r>
              <a:rPr lang="en-US" sz="2000"/>
              <a:t>[43.1]</a:t>
            </a:r>
          </a:p>
        </p:txBody>
      </p:sp>
    </p:spTree>
    <p:extLst>
      <p:ext uri="{BB962C8B-B14F-4D97-AF65-F5344CB8AC3E}">
        <p14:creationId xmlns:p14="http://schemas.microsoft.com/office/powerpoint/2010/main" val="1473574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Augēbat miserātiōnem cōnstāns rūmor </a:t>
            </a:r>
          </a:p>
          <a:p>
            <a:r>
              <a:rPr lang="en-US"/>
              <a:t>	venēnō interceptum (</a:t>
            </a:r>
            <a:r>
              <a:rPr lang="en-US" i="1"/>
              <a:t>sc</a:t>
            </a:r>
            <a:r>
              <a:rPr lang="en-US"/>
              <a:t>. eum esse): </a:t>
            </a:r>
          </a:p>
          <a:p>
            <a:r>
              <a:rPr lang="en-US"/>
              <a:t> 	nōbīs nihil compertī (</a:t>
            </a:r>
            <a:r>
              <a:rPr lang="en-US" i="1"/>
              <a:t>sc</a:t>
            </a:r>
            <a:r>
              <a:rPr lang="en-US"/>
              <a:t>. esse)</a:t>
            </a:r>
          </a:p>
          <a:p>
            <a:r>
              <a:rPr lang="en-US"/>
              <a:t>adfirmāre ausim. </a:t>
            </a:r>
          </a:p>
          <a:p>
            <a:r>
              <a:rPr lang="en-US"/>
              <a:t> </a:t>
            </a:r>
          </a:p>
          <a:p>
            <a:r>
              <a:rPr lang="en-US"/>
              <a:t>Cēterum per omnem valētūdinem eius crēbrius </a:t>
            </a:r>
          </a:p>
          <a:p>
            <a:r>
              <a:rPr lang="en-US"/>
              <a:t>	quam ex mōre prīncipātūs per nūntiōs vīsentis (</a:t>
            </a:r>
            <a:r>
              <a:rPr lang="en-US" i="1"/>
              <a:t>sc</a:t>
            </a:r>
            <a:r>
              <a:rPr lang="en-US"/>
              <a:t>. 	erat) </a:t>
            </a:r>
          </a:p>
          <a:p>
            <a:r>
              <a:rPr lang="en-US"/>
              <a:t>et lībertōrum prīmī et medicōrum intimī vēnēre, </a:t>
            </a:r>
          </a:p>
          <a:p>
            <a:r>
              <a:rPr lang="en-US"/>
              <a:t>sīve cūra illud </a:t>
            </a:r>
          </a:p>
          <a:p>
            <a:r>
              <a:rPr lang="en-US"/>
              <a:t>sīve inquīsītiō erat. </a:t>
            </a:r>
          </a:p>
          <a:p>
            <a:pPr algn="r"/>
            <a:r>
              <a:rPr lang="en-US" sz="2000"/>
              <a:t>[43.2]</a:t>
            </a:r>
          </a:p>
        </p:txBody>
      </p:sp>
    </p:spTree>
    <p:extLst>
      <p:ext uri="{BB962C8B-B14F-4D97-AF65-F5344CB8AC3E}">
        <p14:creationId xmlns:p14="http://schemas.microsoft.com/office/powerpoint/2010/main" val="2955906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Suprēmō quidem diē </a:t>
            </a:r>
          </a:p>
          <a:p>
            <a:r>
              <a:rPr lang="en-US"/>
              <a:t>	mōmenta ipsa dēficientis per dispositōs cursōrēs 	nūntiāta (</a:t>
            </a:r>
            <a:r>
              <a:rPr lang="en-US" i="1"/>
              <a:t>sc</a:t>
            </a:r>
            <a:r>
              <a:rPr lang="en-US"/>
              <a:t>. esse) </a:t>
            </a:r>
          </a:p>
          <a:p>
            <a:r>
              <a:rPr lang="en-US"/>
              <a:t>cōnstābat, </a:t>
            </a:r>
          </a:p>
          <a:p>
            <a:r>
              <a:rPr lang="en-US"/>
              <a:t>	nūllō crēdente </a:t>
            </a:r>
          </a:p>
          <a:p>
            <a:r>
              <a:rPr lang="en-US"/>
              <a:t>		sīc adcelerārī (</a:t>
            </a:r>
            <a:r>
              <a:rPr lang="en-US" i="1"/>
              <a:t>sc</a:t>
            </a:r>
            <a:r>
              <a:rPr lang="en-US"/>
              <a:t>. ea)</a:t>
            </a:r>
          </a:p>
          <a:p>
            <a:r>
              <a:rPr lang="en-US"/>
              <a:t>			quae trīstis audīret. </a:t>
            </a:r>
          </a:p>
          <a:p>
            <a:r>
              <a:rPr lang="en-US"/>
              <a:t>Speciem tamen dolōris animī vultū prae sē tulit, </a:t>
            </a:r>
          </a:p>
          <a:p>
            <a:r>
              <a:rPr lang="en-US"/>
              <a:t>	sēcūrus iam odiī </a:t>
            </a:r>
          </a:p>
          <a:p>
            <a:r>
              <a:rPr lang="en-US"/>
              <a:t>	et (</a:t>
            </a:r>
            <a:r>
              <a:rPr lang="en-US" i="1"/>
              <a:t>sc</a:t>
            </a:r>
            <a:r>
              <a:rPr lang="en-US"/>
              <a:t>. is)</a:t>
            </a:r>
          </a:p>
          <a:p>
            <a:r>
              <a:rPr lang="en-US"/>
              <a:t>		quī facilius dissimulāret gaudium quam</a:t>
            </a:r>
          </a:p>
          <a:p>
            <a:r>
              <a:rPr lang="en-US"/>
              <a:t>		metum. </a:t>
            </a:r>
          </a:p>
          <a:p>
            <a:pPr algn="r"/>
            <a:r>
              <a:rPr lang="en-US" sz="2000"/>
              <a:t>[43.3]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90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Satis cōnstābat </a:t>
            </a:r>
          </a:p>
          <a:p>
            <a:r>
              <a:rPr lang="en-US"/>
              <a:t>		lectō testāmentō Agricolae, </a:t>
            </a:r>
          </a:p>
          <a:p>
            <a:r>
              <a:rPr lang="en-US"/>
              <a:t>			quō cohērēdem optimae uxōrī et piissimae 			fīliae Domitiānum scrīpsit, </a:t>
            </a:r>
          </a:p>
          <a:p>
            <a:r>
              <a:rPr lang="en-US"/>
              <a:t>	laetātum (</a:t>
            </a:r>
            <a:r>
              <a:rPr lang="en-US" i="1"/>
              <a:t>sc</a:t>
            </a:r>
            <a:r>
              <a:rPr lang="en-US"/>
              <a:t>. esse) eum velut honōre iūdiciōque. </a:t>
            </a:r>
          </a:p>
          <a:p>
            <a:r>
              <a:rPr lang="en-US"/>
              <a:t> </a:t>
            </a:r>
          </a:p>
          <a:p>
            <a:r>
              <a:rPr lang="en-US"/>
              <a:t>Tam caeca et corrupta mēns adsiduīs adūlātiōnibus erat, </a:t>
            </a:r>
          </a:p>
          <a:p>
            <a:r>
              <a:rPr lang="en-US"/>
              <a:t>	ut nescīret </a:t>
            </a:r>
          </a:p>
          <a:p>
            <a:r>
              <a:rPr lang="en-US"/>
              <a:t>		ā bonō patre nōn scrībī hērēdem nisi malum 		prīncipem.</a:t>
            </a:r>
          </a:p>
          <a:p>
            <a:pPr algn="r"/>
            <a:r>
              <a:rPr lang="en-US" sz="2000"/>
              <a:t>[43.4]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63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94"/>
            <a:ext cx="8587392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Nātus erat Agricola</a:t>
            </a:r>
          </a:p>
          <a:p>
            <a:r>
              <a:rPr lang="en-US"/>
              <a:t>	Gāiō Caesare tertium cōnsule</a:t>
            </a:r>
          </a:p>
          <a:p>
            <a:r>
              <a:rPr lang="en-US"/>
              <a:t>īdibus Iuniīs: </a:t>
            </a:r>
          </a:p>
          <a:p>
            <a:r>
              <a:rPr lang="en-US"/>
              <a:t>excessit quārtō et quīnquāgēsimō annō, </a:t>
            </a:r>
          </a:p>
          <a:p>
            <a:r>
              <a:rPr lang="en-US"/>
              <a:t>decimum kalendās Septembrēs</a:t>
            </a:r>
          </a:p>
          <a:p>
            <a:r>
              <a:rPr lang="en-US"/>
              <a:t>	Collēgā Prīscinōque cōnsulibus.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[44.1]</a:t>
            </a:r>
          </a:p>
        </p:txBody>
      </p:sp>
    </p:spTree>
    <p:extLst>
      <p:ext uri="{BB962C8B-B14F-4D97-AF65-F5344CB8AC3E}">
        <p14:creationId xmlns:p14="http://schemas.microsoft.com/office/powerpoint/2010/main" val="2554545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94"/>
            <a:ext cx="8587392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	Quod sī (≈et si) habitum quoque eius posterī 	nōscere velint, </a:t>
            </a:r>
          </a:p>
          <a:p>
            <a:r>
              <a:rPr lang="en-US"/>
              <a:t>decentior quam sublīmior fuit; </a:t>
            </a:r>
          </a:p>
          <a:p>
            <a:r>
              <a:rPr lang="en-US"/>
              <a:t>nihil impetūs in vultū: </a:t>
            </a:r>
          </a:p>
          <a:p>
            <a:r>
              <a:rPr lang="en-US"/>
              <a:t>grātia ōris supererat. </a:t>
            </a:r>
          </a:p>
          <a:p>
            <a:r>
              <a:rPr lang="en-US"/>
              <a:t> </a:t>
            </a:r>
          </a:p>
          <a:p>
            <a:r>
              <a:rPr lang="en-US"/>
              <a:t>Bonum virum facile crēderēs, </a:t>
            </a:r>
          </a:p>
          <a:p>
            <a:r>
              <a:rPr lang="en-US"/>
              <a:t>magnum libenter. 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[44.2]</a:t>
            </a:r>
          </a:p>
        </p:txBody>
      </p:sp>
    </p:spTree>
    <p:extLst>
      <p:ext uri="{BB962C8B-B14F-4D97-AF65-F5344CB8AC3E}">
        <p14:creationId xmlns:p14="http://schemas.microsoft.com/office/powerpoint/2010/main" val="2381713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695" y="13494"/>
            <a:ext cx="8925897" cy="6844506"/>
          </a:xfrm>
        </p:spPr>
        <p:txBody>
          <a:bodyPr/>
          <a:lstStyle/>
          <a:p>
            <a:endParaRPr lang="en-US"/>
          </a:p>
          <a:p>
            <a:r>
              <a:rPr lang="en-US"/>
              <a:t>Et ipse quidem, </a:t>
            </a:r>
          </a:p>
          <a:p>
            <a:pPr>
              <a:tabLst>
                <a:tab pos="911225" algn="l"/>
              </a:tabLst>
            </a:pPr>
            <a:r>
              <a:rPr lang="en-US"/>
              <a:t>		quamquam mediō in spatiō integrae aetātis 	ēreptus, </a:t>
            </a:r>
          </a:p>
          <a:p>
            <a:r>
              <a:rPr lang="en-US"/>
              <a:t>	quantum ad glōriam (</a:t>
            </a:r>
            <a:r>
              <a:rPr lang="en-US" i="1"/>
              <a:t>sc</a:t>
            </a:r>
            <a:r>
              <a:rPr lang="en-US"/>
              <a:t>. attinet), </a:t>
            </a:r>
          </a:p>
          <a:p>
            <a:r>
              <a:rPr lang="en-US"/>
              <a:t>longissimum aevum perēgit. </a:t>
            </a:r>
          </a:p>
          <a:p>
            <a:r>
              <a:rPr lang="en-US"/>
              <a:t> </a:t>
            </a:r>
          </a:p>
          <a:p>
            <a:r>
              <a:rPr lang="en-US"/>
              <a:t>Quippe et vēra bona, </a:t>
            </a:r>
          </a:p>
          <a:p>
            <a:r>
              <a:rPr lang="en-US"/>
              <a:t>	quae in virtūtibus sita sunt, </a:t>
            </a:r>
          </a:p>
          <a:p>
            <a:r>
              <a:rPr lang="en-US"/>
              <a:t>implēverat, </a:t>
            </a:r>
          </a:p>
          <a:p>
            <a:r>
              <a:rPr lang="en-US"/>
              <a:t>et cōnsulārī ac triumphālibus ōrnāmentīs praeditō quid aliud adstruere fortūna poterat? </a:t>
            </a:r>
          </a:p>
          <a:p>
            <a:pPr algn="r"/>
            <a:r>
              <a:rPr lang="en-US" sz="2000"/>
              <a:t>[44.3]</a:t>
            </a:r>
          </a:p>
        </p:txBody>
      </p:sp>
    </p:spTree>
    <p:extLst>
      <p:ext uri="{BB962C8B-B14F-4D97-AF65-F5344CB8AC3E}">
        <p14:creationId xmlns:p14="http://schemas.microsoft.com/office/powerpoint/2010/main" val="2401279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94"/>
            <a:ext cx="8587392" cy="6844506"/>
          </a:xfrm>
        </p:spPr>
        <p:txBody>
          <a:bodyPr/>
          <a:lstStyle/>
          <a:p>
            <a:endParaRPr lang="en-US"/>
          </a:p>
          <a:p>
            <a:r>
              <a:rPr lang="en-US"/>
              <a:t>Opibus nimiīs nōn gaudēbat, </a:t>
            </a:r>
          </a:p>
          <a:p>
            <a:r>
              <a:rPr lang="en-US"/>
              <a:t>speciōsae contigerant. </a:t>
            </a:r>
          </a:p>
          <a:p>
            <a:r>
              <a:rPr lang="en-US"/>
              <a:t> </a:t>
            </a:r>
          </a:p>
          <a:p>
            <a:r>
              <a:rPr lang="en-US"/>
              <a:t>	Fīliā atque uxōre superstitibus </a:t>
            </a:r>
          </a:p>
          <a:p>
            <a:r>
              <a:rPr lang="en-US"/>
              <a:t>potest vidērī etiam beātus </a:t>
            </a:r>
          </a:p>
          <a:p>
            <a:r>
              <a:rPr lang="en-US"/>
              <a:t>	incolumī dignitāte, </a:t>
            </a:r>
          </a:p>
          <a:p>
            <a:r>
              <a:rPr lang="en-US"/>
              <a:t>	flōrente fāmā, </a:t>
            </a:r>
          </a:p>
          <a:p>
            <a:r>
              <a:rPr lang="en-US"/>
              <a:t>	salvīs adfīnitātibus et amīcitiīs </a:t>
            </a:r>
          </a:p>
          <a:p>
            <a:r>
              <a:rPr lang="en-US"/>
              <a:t>futūra effūgisse.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[44.4]</a:t>
            </a:r>
          </a:p>
        </p:txBody>
      </p:sp>
    </p:spTree>
    <p:extLst>
      <p:ext uri="{BB962C8B-B14F-4D97-AF65-F5344CB8AC3E}">
        <p14:creationId xmlns:p14="http://schemas.microsoft.com/office/powerpoint/2010/main" val="89804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94"/>
            <a:ext cx="8587392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Sed apud priōrēs </a:t>
            </a:r>
          </a:p>
          <a:p>
            <a:r>
              <a:rPr lang="en-US"/>
              <a:t>	ut agere digna memorātū prōnum magisque in 	apertō erat, </a:t>
            </a:r>
          </a:p>
          <a:p>
            <a:r>
              <a:rPr lang="en-US"/>
              <a:t>ita celeberrimus quisque ingeniō ad prōdendam virtūtis memoriam </a:t>
            </a:r>
          </a:p>
          <a:p>
            <a:r>
              <a:rPr lang="en-US"/>
              <a:t>	sine grātiā aut ambitiōne </a:t>
            </a:r>
          </a:p>
          <a:p>
            <a:r>
              <a:rPr lang="en-US"/>
              <a:t>bonae tantum cōnscientiae pretiō dūcēbātur. 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[1.2]</a:t>
            </a:r>
          </a:p>
        </p:txBody>
      </p:sp>
    </p:spTree>
    <p:extLst>
      <p:ext uri="{BB962C8B-B14F-4D97-AF65-F5344CB8AC3E}">
        <p14:creationId xmlns:p14="http://schemas.microsoft.com/office/powerpoint/2010/main" val="2979481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Hinc </a:t>
            </a:r>
          </a:p>
          <a:p>
            <a:r>
              <a:rPr lang="en-US"/>
              <a:t>	ad capessendōs magistrātūs in urbem dēgressus </a:t>
            </a:r>
          </a:p>
          <a:p>
            <a:r>
              <a:rPr lang="en-US"/>
              <a:t>Domitiam Decidiānam, splendidīs nātālibus ortam, sibi iūnxit; </a:t>
            </a:r>
          </a:p>
          <a:p>
            <a:r>
              <a:rPr lang="en-US"/>
              <a:t>idque mātrimōnium ad maiōra nītentī decus ac rōbur fuit. </a:t>
            </a:r>
          </a:p>
          <a:p>
            <a:pPr>
              <a:spcBef>
                <a:spcPts val="1200"/>
              </a:spcBef>
            </a:pPr>
            <a:r>
              <a:rPr lang="en-US"/>
              <a:t>vīxēruntque mīrā concordiā, </a:t>
            </a:r>
          </a:p>
          <a:p>
            <a:r>
              <a:rPr lang="en-US"/>
              <a:t>	per mūtuam cāritātem </a:t>
            </a:r>
          </a:p>
          <a:p>
            <a:r>
              <a:rPr lang="en-US"/>
              <a:t>	et in vicem sē antepōnendō, </a:t>
            </a:r>
          </a:p>
          <a:p>
            <a:r>
              <a:rPr lang="en-US"/>
              <a:t>		nisi quod in bonā uxōre tantō maior laus (</a:t>
            </a:r>
            <a:r>
              <a:rPr lang="en-US" i="1"/>
              <a:t>sc</a:t>
            </a:r>
            <a:r>
              <a:rPr lang="en-US"/>
              <a:t>. 		est), </a:t>
            </a:r>
          </a:p>
          <a:p>
            <a:r>
              <a:rPr lang="en-US"/>
              <a:t>			quantō in mālā plūs culpae est. </a:t>
            </a:r>
          </a:p>
          <a:p>
            <a:pPr algn="r"/>
            <a:r>
              <a:rPr lang="en-US" sz="2000"/>
              <a:t> [6.1]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03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Nam </a:t>
            </a:r>
          </a:p>
          <a:p>
            <a:r>
              <a:rPr lang="en-US"/>
              <a:t>	sīcuti &lt;nōn licuit eī&gt; dūrāre in hanc beātissimī 	saeculī lūcem </a:t>
            </a:r>
          </a:p>
          <a:p>
            <a:r>
              <a:rPr lang="en-US"/>
              <a:t>	ac prīncipem Traiānum vidēre, </a:t>
            </a:r>
          </a:p>
          <a:p>
            <a:pPr>
              <a:tabLst>
                <a:tab pos="966788" algn="l"/>
              </a:tabLst>
            </a:pPr>
            <a:r>
              <a:rPr lang="en-US"/>
              <a:t>	quod auguriō vōtīsque apud nostrās aurēs 		ōminābātur, </a:t>
            </a:r>
          </a:p>
          <a:p>
            <a:r>
              <a:rPr lang="en-US"/>
              <a:t>ita festīnātae mortis grande sōlācium tulit (</a:t>
            </a:r>
            <a:r>
              <a:rPr lang="en-US" i="1"/>
              <a:t>sc</a:t>
            </a:r>
            <a:r>
              <a:rPr lang="en-US"/>
              <a:t>. eum) ēvāsisse postrēmum illud tempus, </a:t>
            </a:r>
          </a:p>
          <a:p>
            <a:r>
              <a:rPr lang="en-US"/>
              <a:t>	quō Domitiānus nōn iam per intervālla ac 	spīrāmenta temporum, </a:t>
            </a:r>
          </a:p>
          <a:p>
            <a:r>
              <a:rPr lang="en-US"/>
              <a:t>	sed continuō et velut ūnō ictū rem pūblicam 	exhausit. </a:t>
            </a:r>
          </a:p>
          <a:p>
            <a:pPr algn="r"/>
            <a:r>
              <a:rPr lang="en-US" sz="2000"/>
              <a:t>[44.5]</a:t>
            </a:r>
          </a:p>
        </p:txBody>
      </p:sp>
    </p:spTree>
    <p:extLst>
      <p:ext uri="{BB962C8B-B14F-4D97-AF65-F5344CB8AC3E}">
        <p14:creationId xmlns:p14="http://schemas.microsoft.com/office/powerpoint/2010/main" val="109889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/>
              <a:t>Nōn vīdit Agricola obsessam cūriam </a:t>
            </a:r>
          </a:p>
          <a:p>
            <a:pPr>
              <a:spcBef>
                <a:spcPts val="0"/>
              </a:spcBef>
            </a:pPr>
            <a:r>
              <a:rPr lang="en-US"/>
              <a:t>et clausum armīs senātum </a:t>
            </a:r>
          </a:p>
          <a:p>
            <a:pPr>
              <a:spcBef>
                <a:spcPts val="0"/>
              </a:spcBef>
            </a:pPr>
            <a:r>
              <a:rPr lang="en-US"/>
              <a:t>et eādem strāge tot cōnsulārium caedēs, </a:t>
            </a:r>
          </a:p>
          <a:p>
            <a:pPr>
              <a:spcBef>
                <a:spcPts val="0"/>
              </a:spcBef>
            </a:pPr>
            <a:r>
              <a:rPr lang="en-US"/>
              <a:t>tot nōbilissimārum fēminārum exilia et fugās. </a:t>
            </a:r>
          </a:p>
          <a:p>
            <a:pPr>
              <a:spcBef>
                <a:spcPts val="0"/>
              </a:spcBef>
            </a:pPr>
            <a:r>
              <a:rPr lang="en-US"/>
              <a:t> </a:t>
            </a:r>
          </a:p>
          <a:p>
            <a:pPr>
              <a:spcBef>
                <a:spcPts val="0"/>
              </a:spcBef>
            </a:pPr>
            <a:r>
              <a:rPr lang="en-US"/>
              <a:t>Ūnā adhūc victōriā Cārus Mettius cēnsēbātur, </a:t>
            </a:r>
          </a:p>
          <a:p>
            <a:pPr>
              <a:spcBef>
                <a:spcPts val="0"/>
              </a:spcBef>
            </a:pPr>
            <a:r>
              <a:rPr lang="en-US"/>
              <a:t>et intrā Albānam arcem sententia Messālīnī strepēbat, </a:t>
            </a:r>
          </a:p>
          <a:p>
            <a:pPr>
              <a:spcBef>
                <a:spcPts val="0"/>
              </a:spcBef>
            </a:pPr>
            <a:r>
              <a:rPr lang="en-US"/>
              <a:t>et Massa Baebius etiam tum reus erat: </a:t>
            </a:r>
          </a:p>
          <a:p>
            <a:pPr>
              <a:spcBef>
                <a:spcPts val="0"/>
              </a:spcBef>
            </a:pPr>
            <a:r>
              <a:rPr lang="en-US"/>
              <a:t> </a:t>
            </a:r>
          </a:p>
          <a:p>
            <a:pPr>
              <a:spcBef>
                <a:spcPts val="0"/>
              </a:spcBef>
            </a:pPr>
            <a:r>
              <a:rPr lang="en-US"/>
              <a:t>mox nostrae dūxēre Helvidium in carcerem manūs; </a:t>
            </a:r>
          </a:p>
          <a:p>
            <a:pPr>
              <a:spcBef>
                <a:spcPts val="0"/>
              </a:spcBef>
            </a:pPr>
            <a:r>
              <a:rPr lang="en-US"/>
              <a:t>nōs Mauricī Rūsticīque vīsus &lt;notāvit&gt;, </a:t>
            </a:r>
          </a:p>
          <a:p>
            <a:pPr>
              <a:spcBef>
                <a:spcPts val="0"/>
              </a:spcBef>
            </a:pPr>
            <a:r>
              <a:rPr lang="en-US"/>
              <a:t>nōs innocentī sanguine Seneciō perfūdit. </a:t>
            </a:r>
          </a:p>
          <a:p>
            <a:pPr algn="r"/>
            <a:r>
              <a:rPr lang="en-US" sz="2000"/>
              <a:t>[45.1]</a:t>
            </a:r>
          </a:p>
        </p:txBody>
      </p:sp>
    </p:spTree>
    <p:extLst>
      <p:ext uri="{BB962C8B-B14F-4D97-AF65-F5344CB8AC3E}">
        <p14:creationId xmlns:p14="http://schemas.microsoft.com/office/powerpoint/2010/main" val="1273059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Nerō tamen subtrāxit oculōs suōs </a:t>
            </a:r>
          </a:p>
          <a:p>
            <a:r>
              <a:rPr lang="en-US"/>
              <a:t>iussitque scelera, </a:t>
            </a:r>
          </a:p>
          <a:p>
            <a:r>
              <a:rPr lang="en-US"/>
              <a:t>nōn spectāvit: </a:t>
            </a:r>
          </a:p>
          <a:p>
            <a:r>
              <a:rPr lang="en-US"/>
              <a:t> </a:t>
            </a:r>
          </a:p>
          <a:p>
            <a:r>
              <a:rPr lang="en-US"/>
              <a:t>praecipua sub Domitiānō miseriārum pars erat vidēre et aspicī, </a:t>
            </a:r>
          </a:p>
          <a:p>
            <a:r>
              <a:rPr lang="en-US"/>
              <a:t>	cum suspīria nostra subscrīberentur, </a:t>
            </a:r>
          </a:p>
          <a:p>
            <a:r>
              <a:rPr lang="en-US"/>
              <a:t>	cum dēnotandīs tot hominum pallōribus 	sufficeret saevus ille vultus et rubor, </a:t>
            </a:r>
          </a:p>
          <a:p>
            <a:r>
              <a:rPr lang="en-US"/>
              <a:t>		quō sē contrā pudōrem mūniēbat. </a:t>
            </a:r>
          </a:p>
          <a:p>
            <a:endParaRPr lang="en-US"/>
          </a:p>
          <a:p>
            <a:pPr algn="r"/>
            <a:r>
              <a:rPr lang="en-US" sz="2000"/>
              <a:t>[45.2]</a:t>
            </a:r>
          </a:p>
        </p:txBody>
      </p:sp>
    </p:spTree>
    <p:extLst>
      <p:ext uri="{BB962C8B-B14F-4D97-AF65-F5344CB8AC3E}">
        <p14:creationId xmlns:p14="http://schemas.microsoft.com/office/powerpoint/2010/main" val="722344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Tū vērō fēlīx, Agricola, nōn vītae tantum clāritāte, </a:t>
            </a:r>
          </a:p>
          <a:p>
            <a:r>
              <a:rPr lang="en-US"/>
              <a:t>sed etiam opportūnitāte mortis. </a:t>
            </a:r>
          </a:p>
          <a:p>
            <a:r>
              <a:rPr lang="en-US"/>
              <a:t> </a:t>
            </a:r>
          </a:p>
          <a:p>
            <a:r>
              <a:rPr lang="en-US"/>
              <a:t>	Ut perhibent (</a:t>
            </a:r>
            <a:r>
              <a:rPr lang="en-US" i="1"/>
              <a:t>sc</a:t>
            </a:r>
            <a:r>
              <a:rPr lang="en-US"/>
              <a:t>. ii)</a:t>
            </a:r>
          </a:p>
          <a:p>
            <a:r>
              <a:rPr lang="en-US"/>
              <a:t>		quī interfuēre novissimīs sermōnibus tuīs, </a:t>
            </a:r>
          </a:p>
          <a:p>
            <a:r>
              <a:rPr lang="en-US"/>
              <a:t>cōnstāns et libēns fātum excēpistī, </a:t>
            </a:r>
          </a:p>
          <a:p>
            <a:r>
              <a:rPr lang="en-US"/>
              <a:t>	tamquam prō virīlī portiōne innocentiam prīncipī 	dōnārēs.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[45.3]</a:t>
            </a:r>
          </a:p>
        </p:txBody>
      </p:sp>
    </p:spTree>
    <p:extLst>
      <p:ext uri="{BB962C8B-B14F-4D97-AF65-F5344CB8AC3E}">
        <p14:creationId xmlns:p14="http://schemas.microsoft.com/office/powerpoint/2010/main" val="1843963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Sed mihi fīliaeque eius praeter acerbitātem parentis ēreptī auget maestitiam, </a:t>
            </a:r>
          </a:p>
          <a:p>
            <a:r>
              <a:rPr lang="en-US"/>
              <a:t>	quod adsīdere valētūdinī, </a:t>
            </a:r>
          </a:p>
          <a:p>
            <a:r>
              <a:rPr lang="en-US"/>
              <a:t>	fovēre dēficientem, </a:t>
            </a:r>
          </a:p>
          <a:p>
            <a:r>
              <a:rPr lang="en-US"/>
              <a:t>	satiārī vultū complexūque nōn contigit. </a:t>
            </a:r>
          </a:p>
          <a:p>
            <a:r>
              <a:rPr lang="en-US"/>
              <a:t> </a:t>
            </a:r>
          </a:p>
          <a:p>
            <a:r>
              <a:rPr lang="en-US"/>
              <a:t>Excēpissēmus certē mandāta vōcēsque, </a:t>
            </a:r>
          </a:p>
          <a:p>
            <a:r>
              <a:rPr lang="en-US"/>
              <a:t>	quās (=ut eas) penitus animō fīgerēmus. 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[45.4]</a:t>
            </a:r>
          </a:p>
        </p:txBody>
      </p:sp>
    </p:spTree>
    <p:extLst>
      <p:ext uri="{BB962C8B-B14F-4D97-AF65-F5344CB8AC3E}">
        <p14:creationId xmlns:p14="http://schemas.microsoft.com/office/powerpoint/2010/main" val="466301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Noster hic dolor, </a:t>
            </a:r>
          </a:p>
          <a:p>
            <a:r>
              <a:rPr lang="en-US"/>
              <a:t>nostrum vulnus, </a:t>
            </a:r>
          </a:p>
          <a:p>
            <a:r>
              <a:rPr lang="en-US"/>
              <a:t>nōbīs tam longae absentiae condiciōne ante quadriennium āmissus est. </a:t>
            </a:r>
          </a:p>
          <a:p>
            <a:r>
              <a:rPr lang="en-US"/>
              <a:t> </a:t>
            </a:r>
          </a:p>
          <a:p>
            <a:r>
              <a:rPr lang="en-US"/>
              <a:t>Omnia sine dubiō, optime parentum, </a:t>
            </a:r>
          </a:p>
          <a:p>
            <a:r>
              <a:rPr lang="en-US"/>
              <a:t>	adsīdente amantissimā uxōre </a:t>
            </a:r>
          </a:p>
          <a:p>
            <a:r>
              <a:rPr lang="en-US"/>
              <a:t>superfuēre honōrī tuō: </a:t>
            </a:r>
          </a:p>
          <a:p>
            <a:r>
              <a:rPr lang="en-US"/>
              <a:t>pauciōribus tamen lacrimīs complōrātus es, </a:t>
            </a:r>
          </a:p>
          <a:p>
            <a:r>
              <a:rPr lang="en-US"/>
              <a:t>et novissimā in lūce dēsīderāvēre aliquid oculī tuī. </a:t>
            </a:r>
          </a:p>
          <a:p>
            <a:pPr algn="r"/>
            <a:endParaRPr lang="en-US" sz="2000"/>
          </a:p>
          <a:p>
            <a:pPr algn="r"/>
            <a:r>
              <a:rPr lang="en-US" sz="2000"/>
              <a:t>[45.5]</a:t>
            </a:r>
          </a:p>
        </p:txBody>
      </p:sp>
    </p:spTree>
    <p:extLst>
      <p:ext uri="{BB962C8B-B14F-4D97-AF65-F5344CB8AC3E}">
        <p14:creationId xmlns:p14="http://schemas.microsoft.com/office/powerpoint/2010/main" val="1256991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	Sī quis piōrum mānibus locus (</a:t>
            </a:r>
            <a:r>
              <a:rPr lang="en-US" i="1"/>
              <a:t>sc</a:t>
            </a:r>
            <a:r>
              <a:rPr lang="en-US"/>
              <a:t>. est), </a:t>
            </a:r>
          </a:p>
          <a:p>
            <a:r>
              <a:rPr lang="en-US"/>
              <a:t>	sī, </a:t>
            </a:r>
          </a:p>
          <a:p>
            <a:r>
              <a:rPr lang="en-US"/>
              <a:t>		ut sapientibus placet, </a:t>
            </a:r>
          </a:p>
          <a:p>
            <a:r>
              <a:rPr lang="en-US"/>
              <a:t>	nōn cum corpore extinguuntur magnae animae, </a:t>
            </a:r>
          </a:p>
          <a:p>
            <a:r>
              <a:rPr lang="en-US"/>
              <a:t>placidē quiēscās, </a:t>
            </a:r>
          </a:p>
          <a:p>
            <a:r>
              <a:rPr lang="en-US"/>
              <a:t>nōsque domum tuam </a:t>
            </a:r>
          </a:p>
          <a:p>
            <a:r>
              <a:rPr lang="en-US"/>
              <a:t>	ab īnfirmō dēsīderiō et muliebribus lāmentīs </a:t>
            </a:r>
          </a:p>
          <a:p>
            <a:r>
              <a:rPr lang="en-US"/>
              <a:t>	ad contemplātiōnem virtūtum tuārum </a:t>
            </a:r>
          </a:p>
          <a:p>
            <a:r>
              <a:rPr lang="en-US"/>
              <a:t>vocēs, </a:t>
            </a:r>
          </a:p>
          <a:p>
            <a:r>
              <a:rPr lang="en-US"/>
              <a:t>	quās neque lūgērī neque plangī fās est. </a:t>
            </a:r>
          </a:p>
          <a:p>
            <a:endParaRPr lang="en-US"/>
          </a:p>
          <a:p>
            <a:pPr algn="r"/>
            <a:r>
              <a:rPr lang="en-US" sz="2000"/>
              <a:t>[46.1]</a:t>
            </a:r>
          </a:p>
        </p:txBody>
      </p:sp>
    </p:spTree>
    <p:extLst>
      <p:ext uri="{BB962C8B-B14F-4D97-AF65-F5344CB8AC3E}">
        <p14:creationId xmlns:p14="http://schemas.microsoft.com/office/powerpoint/2010/main" val="2358230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94"/>
            <a:ext cx="8587392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Admīrātiōne tē potius [temporālibus] </a:t>
            </a:r>
          </a:p>
          <a:p>
            <a:r>
              <a:rPr lang="en-US"/>
              <a:t>et laudibus et,</a:t>
            </a:r>
          </a:p>
          <a:p>
            <a:r>
              <a:rPr lang="en-US"/>
              <a:t>	 sī nātūra suppeditet, </a:t>
            </a:r>
          </a:p>
          <a:p>
            <a:r>
              <a:rPr lang="en-US"/>
              <a:t>similitūdine colāmus: </a:t>
            </a:r>
          </a:p>
          <a:p>
            <a:r>
              <a:rPr lang="en-US"/>
              <a:t>is vērus honōs (</a:t>
            </a:r>
            <a:r>
              <a:rPr lang="en-US" i="1"/>
              <a:t>sc</a:t>
            </a:r>
            <a:r>
              <a:rPr lang="en-US"/>
              <a:t>. est), </a:t>
            </a:r>
          </a:p>
          <a:p>
            <a:r>
              <a:rPr lang="en-US"/>
              <a:t>ea coniūnctissimī cuiusque pietās.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[46.2]</a:t>
            </a:r>
          </a:p>
        </p:txBody>
      </p:sp>
    </p:spTree>
    <p:extLst>
      <p:ext uri="{BB962C8B-B14F-4D97-AF65-F5344CB8AC3E}">
        <p14:creationId xmlns:p14="http://schemas.microsoft.com/office/powerpoint/2010/main" val="334120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/>
              <a:t>Id fīliae quoque uxōrīque praecēperim, </a:t>
            </a:r>
          </a:p>
          <a:p>
            <a:pPr>
              <a:spcBef>
                <a:spcPts val="0"/>
              </a:spcBef>
            </a:pPr>
            <a:r>
              <a:rPr lang="en-US"/>
              <a:t>sīc patris, sīc marītī memoriam venerārī, </a:t>
            </a:r>
          </a:p>
          <a:p>
            <a:pPr>
              <a:spcBef>
                <a:spcPts val="0"/>
              </a:spcBef>
            </a:pPr>
            <a:r>
              <a:rPr lang="en-US"/>
              <a:t>	ut omnia facta dictaque eius sēcum revolvant, </a:t>
            </a:r>
          </a:p>
          <a:p>
            <a:pPr>
              <a:spcBef>
                <a:spcPts val="0"/>
              </a:spcBef>
            </a:pPr>
            <a:r>
              <a:rPr lang="en-US"/>
              <a:t>	fōrmamque ac figūram animī magis quam 	corporis complectantur, </a:t>
            </a:r>
          </a:p>
          <a:p>
            <a:pPr>
              <a:spcBef>
                <a:spcPts val="0"/>
              </a:spcBef>
            </a:pPr>
            <a:r>
              <a:rPr lang="en-US"/>
              <a:t>nōn quia intercēdendum (</a:t>
            </a:r>
            <a:r>
              <a:rPr lang="en-US" i="1"/>
              <a:t>sc</a:t>
            </a:r>
            <a:r>
              <a:rPr lang="en-US"/>
              <a:t>. esse) putem imāginibus </a:t>
            </a:r>
          </a:p>
          <a:p>
            <a:pPr>
              <a:spcBef>
                <a:spcPts val="0"/>
              </a:spcBef>
            </a:pPr>
            <a:r>
              <a:rPr lang="en-US"/>
              <a:t>	quae marmore aut aere finguntur, </a:t>
            </a:r>
          </a:p>
          <a:p>
            <a:pPr>
              <a:spcBef>
                <a:spcPts val="0"/>
              </a:spcBef>
            </a:pPr>
            <a:r>
              <a:rPr lang="en-US"/>
              <a:t>sed ut vultūs hominum, ita simulācra vultūs imbēcilla ac mortālia sunt, </a:t>
            </a:r>
          </a:p>
          <a:p>
            <a:pPr>
              <a:spcBef>
                <a:spcPts val="0"/>
              </a:spcBef>
            </a:pPr>
            <a:r>
              <a:rPr lang="en-US"/>
              <a:t>fōrma mentis aeterna, </a:t>
            </a:r>
          </a:p>
          <a:p>
            <a:pPr>
              <a:spcBef>
                <a:spcPts val="0"/>
              </a:spcBef>
            </a:pPr>
            <a:r>
              <a:rPr lang="en-US"/>
              <a:t>quam (=et eam) tenēre et exprimere nōn per aliēnam māteriam et artem, </a:t>
            </a:r>
          </a:p>
          <a:p>
            <a:pPr>
              <a:spcBef>
                <a:spcPts val="0"/>
              </a:spcBef>
            </a:pPr>
            <a:r>
              <a:rPr lang="en-US"/>
              <a:t>	sed tuīs ipse mōribus possīs. </a:t>
            </a:r>
          </a:p>
          <a:p>
            <a:pPr algn="r">
              <a:spcBef>
                <a:spcPts val="0"/>
              </a:spcBef>
            </a:pPr>
            <a:r>
              <a:rPr lang="en-US" sz="2000"/>
              <a:t>[46.3]</a:t>
            </a:r>
          </a:p>
        </p:txBody>
      </p:sp>
    </p:spTree>
    <p:extLst>
      <p:ext uri="{BB962C8B-B14F-4D97-AF65-F5344CB8AC3E}">
        <p14:creationId xmlns:p14="http://schemas.microsoft.com/office/powerpoint/2010/main" val="3116978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Quidquid ex Agricolā amāvimus, </a:t>
            </a:r>
          </a:p>
          <a:p>
            <a:r>
              <a:rPr lang="en-US"/>
              <a:t>quidquid mīrātī sumus, </a:t>
            </a:r>
          </a:p>
          <a:p>
            <a:r>
              <a:rPr lang="en-US"/>
              <a:t>manet </a:t>
            </a:r>
          </a:p>
          <a:p>
            <a:r>
              <a:rPr lang="en-US"/>
              <a:t>mānsūrumque est in animīs hominum, </a:t>
            </a:r>
          </a:p>
          <a:p>
            <a:r>
              <a:rPr lang="en-US"/>
              <a:t>in aeternitāte temporum fāmā rērum; </a:t>
            </a:r>
          </a:p>
          <a:p>
            <a:r>
              <a:rPr lang="en-US"/>
              <a:t> </a:t>
            </a:r>
          </a:p>
          <a:p>
            <a:r>
              <a:rPr lang="en-US"/>
              <a:t>nam multōs veterum velut inglōriōs et ignōbilēs oblīviō obruit: </a:t>
            </a:r>
          </a:p>
          <a:p>
            <a:r>
              <a:rPr lang="en-US"/>
              <a:t>Agricola </a:t>
            </a:r>
          </a:p>
          <a:p>
            <a:r>
              <a:rPr lang="en-US"/>
              <a:t>	posteritātī nārrātus et trāditus </a:t>
            </a:r>
          </a:p>
          <a:p>
            <a:r>
              <a:rPr lang="en-US"/>
              <a:t>superstes erit.</a:t>
            </a:r>
          </a:p>
          <a:p>
            <a:endParaRPr lang="en-US"/>
          </a:p>
          <a:p>
            <a:pPr algn="r"/>
            <a:r>
              <a:rPr lang="en-US" sz="2000"/>
              <a:t>[46.4]</a:t>
            </a:r>
          </a:p>
        </p:txBody>
      </p:sp>
    </p:spTree>
    <p:extLst>
      <p:ext uri="{BB962C8B-B14F-4D97-AF65-F5344CB8AC3E}">
        <p14:creationId xmlns:p14="http://schemas.microsoft.com/office/powerpoint/2010/main" val="2224422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Sors quaestūrae prōvinciam Asiam, prōcōnsulem Salvium Titiānum dedit, </a:t>
            </a:r>
          </a:p>
          <a:p>
            <a:r>
              <a:rPr lang="en-US"/>
              <a:t>quōrum (=et eorum) neutrō corruptus est, </a:t>
            </a:r>
          </a:p>
          <a:p>
            <a:r>
              <a:rPr lang="en-US"/>
              <a:t>	quamquam et prōvincia dīves (</a:t>
            </a:r>
            <a:r>
              <a:rPr lang="en-US" i="1"/>
              <a:t>sc</a:t>
            </a:r>
            <a:r>
              <a:rPr lang="en-US"/>
              <a:t>. esset) ac parāta 	peccantibus, </a:t>
            </a:r>
          </a:p>
          <a:p>
            <a:r>
              <a:rPr lang="en-US"/>
              <a:t>	et prōcōnsul </a:t>
            </a:r>
          </a:p>
          <a:p>
            <a:r>
              <a:rPr lang="en-US"/>
              <a:t>		in omnem aviditātem prōnus </a:t>
            </a:r>
          </a:p>
          <a:p>
            <a:r>
              <a:rPr lang="en-US"/>
              <a:t>	quantālibet facilitāte redēmptūrus esset mūtuam 	dissimulātiōnem malī. </a:t>
            </a:r>
          </a:p>
          <a:p>
            <a:pPr>
              <a:spcBef>
                <a:spcPts val="1200"/>
              </a:spcBef>
            </a:pPr>
            <a:r>
              <a:rPr lang="en-US"/>
              <a:t>Auctus est ibi fīliā, </a:t>
            </a:r>
          </a:p>
          <a:p>
            <a:r>
              <a:rPr lang="en-US"/>
              <a:t>in subsidium simul ac sōlācium; </a:t>
            </a:r>
          </a:p>
          <a:p>
            <a:r>
              <a:rPr lang="en-US"/>
              <a:t>nam fīlium ante sublātum brevī āmīsit.</a:t>
            </a:r>
            <a:r>
              <a:rPr lang="en-US">
                <a:effectLst/>
              </a:rPr>
              <a:t> </a:t>
            </a:r>
          </a:p>
          <a:p>
            <a:pPr algn="r"/>
            <a:r>
              <a:rPr lang="en-US" sz="2000"/>
              <a:t>[6.2]</a:t>
            </a:r>
          </a:p>
        </p:txBody>
      </p:sp>
    </p:spTree>
    <p:extLst>
      <p:ext uri="{BB962C8B-B14F-4D97-AF65-F5344CB8AC3E}">
        <p14:creationId xmlns:p14="http://schemas.microsoft.com/office/powerpoint/2010/main" val="4148148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Mox inter quaestūram ac tribūnātum plēbis atque ipsum etiam tribūnātūs annum quiēte et ōtiō trānsiit, </a:t>
            </a:r>
          </a:p>
          <a:p>
            <a:r>
              <a:rPr lang="en-US"/>
              <a:t>	gnārus sub Nerōne temporum, </a:t>
            </a:r>
          </a:p>
          <a:p>
            <a:r>
              <a:rPr lang="en-US"/>
              <a:t>		quibus inertia prō sapientiā fuit.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[6.3]</a:t>
            </a:r>
          </a:p>
        </p:txBody>
      </p:sp>
    </p:spTree>
    <p:extLst>
      <p:ext uri="{BB962C8B-B14F-4D97-AF65-F5344CB8AC3E}">
        <p14:creationId xmlns:p14="http://schemas.microsoft.com/office/powerpoint/2010/main" val="339503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Idem praetūrae tenor et silentium; </a:t>
            </a:r>
          </a:p>
          <a:p>
            <a:r>
              <a:rPr lang="en-US"/>
              <a:t>nec enim iūrisdictiō obvēnerat. </a:t>
            </a:r>
          </a:p>
          <a:p>
            <a:r>
              <a:rPr lang="en-US"/>
              <a:t> </a:t>
            </a:r>
          </a:p>
          <a:p>
            <a:r>
              <a:rPr lang="en-US"/>
              <a:t>Lūdōs et inānia honōris mediō ratiōnis atque abundantiae dūxit, </a:t>
            </a:r>
          </a:p>
          <a:p>
            <a:r>
              <a:rPr lang="en-US"/>
              <a:t>	utī longē ā luxuriā ita fāmae propior.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[6.4]</a:t>
            </a:r>
          </a:p>
        </p:txBody>
      </p:sp>
    </p:spTree>
    <p:extLst>
      <p:ext uri="{BB962C8B-B14F-4D97-AF65-F5344CB8AC3E}">
        <p14:creationId xmlns:p14="http://schemas.microsoft.com/office/powerpoint/2010/main" val="140030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Tum </a:t>
            </a:r>
          </a:p>
          <a:p>
            <a:r>
              <a:rPr lang="en-US"/>
              <a:t>	ēlēctus ā Galbā ad dōna templōrum 	recognōscenda </a:t>
            </a:r>
          </a:p>
          <a:p>
            <a:r>
              <a:rPr lang="en-US"/>
              <a:t>dīligentissimā conquīsītiōne fēcit </a:t>
            </a:r>
          </a:p>
          <a:p>
            <a:r>
              <a:rPr lang="en-US"/>
              <a:t>	nē cuius alterīus sacrilegium rēs pūblica quam 	Nerōnis sēnsisset.</a:t>
            </a:r>
            <a:r>
              <a:rPr lang="en-US">
                <a:effectLst/>
              </a:rPr>
              <a:t>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[6.5]</a:t>
            </a:r>
          </a:p>
        </p:txBody>
      </p:sp>
    </p:spTree>
    <p:extLst>
      <p:ext uri="{BB962C8B-B14F-4D97-AF65-F5344CB8AC3E}">
        <p14:creationId xmlns:p14="http://schemas.microsoft.com/office/powerpoint/2010/main" val="1611849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Sequēns annus gravī vulnere animum domumque eius adflīxit. </a:t>
            </a:r>
          </a:p>
          <a:p>
            <a:r>
              <a:rPr lang="en-US"/>
              <a:t> </a:t>
            </a:r>
          </a:p>
          <a:p>
            <a:r>
              <a:rPr lang="en-US"/>
              <a:t>Nam classis Othōniāna </a:t>
            </a:r>
          </a:p>
          <a:p>
            <a:r>
              <a:rPr lang="en-US"/>
              <a:t>	licenter vaga </a:t>
            </a:r>
          </a:p>
          <a:p>
            <a:r>
              <a:rPr lang="en-US"/>
              <a:t>		dum Intimiliōs (Liguriae pars est) hostīliter 		 		populātur, </a:t>
            </a:r>
          </a:p>
          <a:p>
            <a:r>
              <a:rPr lang="en-US"/>
              <a:t>mātrem Agricolae in praediīs suīs interfēcit, </a:t>
            </a:r>
          </a:p>
          <a:p>
            <a:r>
              <a:rPr lang="en-US"/>
              <a:t>praediaque ipsa et magnam patrimōniī partem dīripuit, </a:t>
            </a:r>
          </a:p>
          <a:p>
            <a:r>
              <a:rPr lang="en-US"/>
              <a:t>	quae causa caedis fuerat.</a:t>
            </a:r>
          </a:p>
          <a:p>
            <a:pPr algn="r"/>
            <a:r>
              <a:rPr lang="en-US" sz="2000"/>
              <a:t>[7.1]</a:t>
            </a:r>
          </a:p>
        </p:txBody>
      </p:sp>
    </p:spTree>
    <p:extLst>
      <p:ext uri="{BB962C8B-B14F-4D97-AF65-F5344CB8AC3E}">
        <p14:creationId xmlns:p14="http://schemas.microsoft.com/office/powerpoint/2010/main" val="4183801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Igitur </a:t>
            </a:r>
          </a:p>
          <a:p>
            <a:r>
              <a:rPr lang="en-US"/>
              <a:t>	ad sollemnia pietātis profectus Agricola, </a:t>
            </a:r>
          </a:p>
          <a:p>
            <a:r>
              <a:rPr lang="en-US"/>
              <a:t>nūntiō adfectātī ā Vespasiānō imperiī dēprehēnsus </a:t>
            </a:r>
          </a:p>
          <a:p>
            <a:r>
              <a:rPr lang="en-US"/>
              <a:t>ac statim in partēs trānsgressus est. </a:t>
            </a:r>
          </a:p>
          <a:p>
            <a:r>
              <a:rPr lang="en-US"/>
              <a:t> </a:t>
            </a:r>
          </a:p>
          <a:p>
            <a:r>
              <a:rPr lang="en-US"/>
              <a:t>Initia prīncipātūs ac statum urbis Mūciānus regēbat, </a:t>
            </a:r>
          </a:p>
          <a:p>
            <a:r>
              <a:rPr lang="en-US"/>
              <a:t>	iuvene admodum Domitiānō et ex paternā 	fortūnā tantum licentiam ūsūrpante. 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[7.2]</a:t>
            </a:r>
          </a:p>
        </p:txBody>
      </p:sp>
    </p:spTree>
    <p:extLst>
      <p:ext uri="{BB962C8B-B14F-4D97-AF65-F5344CB8AC3E}">
        <p14:creationId xmlns:p14="http://schemas.microsoft.com/office/powerpoint/2010/main" val="3390692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Is missum ad dīlēctūs agendōs Agricolam integrēque ac strēnuē versātum vīcēsimae legiōnī tardē ad sacrāmentum trānsgressae praeposuit,</a:t>
            </a:r>
          </a:p>
          <a:p>
            <a:r>
              <a:rPr lang="en-US"/>
              <a:t>	ubi dēcessor sēditiōsē agere nārrābātur: </a:t>
            </a:r>
          </a:p>
          <a:p>
            <a:r>
              <a:rPr lang="en-US"/>
              <a:t>quippe lēgātīs quoque cōnsulāribus nimia ac formīdolōsa erat, </a:t>
            </a:r>
          </a:p>
          <a:p>
            <a:r>
              <a:rPr lang="en-US"/>
              <a:t>nec lēgātus praetōrius ad cohibendum potēns, </a:t>
            </a:r>
          </a:p>
          <a:p>
            <a:r>
              <a:rPr lang="en-US"/>
              <a:t>	incertum suō an mīlitum ingeniō. </a:t>
            </a:r>
          </a:p>
          <a:p>
            <a:pPr>
              <a:spcBef>
                <a:spcPts val="1200"/>
              </a:spcBef>
            </a:pPr>
            <a:r>
              <a:rPr lang="en-US"/>
              <a:t>Ita </a:t>
            </a:r>
          </a:p>
          <a:p>
            <a:r>
              <a:rPr lang="en-US"/>
              <a:t>	successor simul et ultor ēlēctus </a:t>
            </a:r>
          </a:p>
          <a:p>
            <a:r>
              <a:rPr lang="en-US"/>
              <a:t>rārissimā moderātiōne māluit vidērī invēnisse bonōs 	quam fēcisse. </a:t>
            </a:r>
          </a:p>
          <a:p>
            <a:pPr algn="r"/>
            <a:r>
              <a:rPr lang="en-US" sz="2000"/>
              <a:t>[7.3]</a:t>
            </a:r>
          </a:p>
        </p:txBody>
      </p:sp>
    </p:spTree>
    <p:extLst>
      <p:ext uri="{BB962C8B-B14F-4D97-AF65-F5344CB8AC3E}">
        <p14:creationId xmlns:p14="http://schemas.microsoft.com/office/powerpoint/2010/main" val="4267158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Praeerat tunc Britanniae Vettius Bōlānus, </a:t>
            </a:r>
          </a:p>
          <a:p>
            <a:r>
              <a:rPr lang="en-US"/>
              <a:t>placidius </a:t>
            </a:r>
          </a:p>
          <a:p>
            <a:r>
              <a:rPr lang="en-US"/>
              <a:t>	quam ferōcī prōvinciā dignum est. </a:t>
            </a:r>
          </a:p>
          <a:p>
            <a:r>
              <a:rPr lang="en-US"/>
              <a:t> </a:t>
            </a:r>
          </a:p>
          <a:p>
            <a:r>
              <a:rPr lang="en-US"/>
              <a:t>Temperāvit Agricola vim suam ārdōremque compescuit, </a:t>
            </a:r>
          </a:p>
          <a:p>
            <a:r>
              <a:rPr lang="en-US"/>
              <a:t>		nē incrēsceret, </a:t>
            </a:r>
          </a:p>
          <a:p>
            <a:r>
              <a:rPr lang="en-US"/>
              <a:t>	perītus obsequī </a:t>
            </a:r>
          </a:p>
          <a:p>
            <a:r>
              <a:rPr lang="en-US"/>
              <a:t>	ērudītusque ūtilia honestīs miscēre. </a:t>
            </a:r>
          </a:p>
          <a:p>
            <a:r>
              <a:rPr lang="en-US"/>
              <a:t> </a:t>
            </a:r>
          </a:p>
          <a:p>
            <a:r>
              <a:rPr lang="en-US"/>
              <a:t>Brevī deinde Britannia cōnsulārem Petīlium Ceriālem accēpit. </a:t>
            </a:r>
          </a:p>
          <a:p>
            <a:pPr algn="r"/>
            <a:r>
              <a:rPr lang="en-US" sz="2000"/>
              <a:t>[8.1]</a:t>
            </a:r>
          </a:p>
        </p:txBody>
      </p:sp>
    </p:spTree>
    <p:extLst>
      <p:ext uri="{BB962C8B-B14F-4D97-AF65-F5344CB8AC3E}">
        <p14:creationId xmlns:p14="http://schemas.microsoft.com/office/powerpoint/2010/main" val="2287179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Habuērunt virtūtēs spatium exemplōrum, </a:t>
            </a:r>
          </a:p>
          <a:p>
            <a:r>
              <a:rPr lang="en-US"/>
              <a:t>sed prīmō Ceriālis labōrēs modo et discrīmina, </a:t>
            </a:r>
          </a:p>
          <a:p>
            <a:r>
              <a:rPr lang="en-US"/>
              <a:t>mox et glōriam commūnicābat: </a:t>
            </a:r>
          </a:p>
          <a:p>
            <a:r>
              <a:rPr lang="en-US"/>
              <a:t>saepe partī exercitūs in experīmentum, </a:t>
            </a:r>
          </a:p>
          <a:p>
            <a:r>
              <a:rPr lang="en-US"/>
              <a:t>aliquandō maiōribus cōpiīs ex ēventū praefēcit.</a:t>
            </a:r>
            <a:r>
              <a:rPr lang="en-US">
                <a:effectLst/>
              </a:rPr>
              <a:t>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[8.2]</a:t>
            </a:r>
          </a:p>
        </p:txBody>
      </p:sp>
    </p:spTree>
    <p:extLst>
      <p:ext uri="{BB962C8B-B14F-4D97-AF65-F5344CB8AC3E}">
        <p14:creationId xmlns:p14="http://schemas.microsoft.com/office/powerpoint/2010/main" val="3883473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Ac plērīque </a:t>
            </a:r>
          </a:p>
          <a:p>
            <a:r>
              <a:rPr lang="en-US"/>
              <a:t>	suam ipsī vītam nārrāre fīdūciam potius mōrum 	(</a:t>
            </a:r>
            <a:r>
              <a:rPr lang="en-US" i="1"/>
              <a:t>sc</a:t>
            </a:r>
            <a:r>
              <a:rPr lang="en-US"/>
              <a:t>. esse) </a:t>
            </a:r>
          </a:p>
          <a:p>
            <a:r>
              <a:rPr lang="en-US"/>
              <a:t>		quam adrogantiam </a:t>
            </a:r>
          </a:p>
          <a:p>
            <a:r>
              <a:rPr lang="en-US"/>
              <a:t>arbitrātī sunt, </a:t>
            </a:r>
          </a:p>
          <a:p>
            <a:r>
              <a:rPr lang="en-US"/>
              <a:t>nec id Rutiliō et Scaurō citrā fidem aut obtrectātiōnī fuit: </a:t>
            </a:r>
          </a:p>
          <a:p>
            <a:r>
              <a:rPr lang="en-US"/>
              <a:t>adeō virtūtēs īsdem temporibus optimē aestimantur, </a:t>
            </a:r>
          </a:p>
          <a:p>
            <a:r>
              <a:rPr lang="en-US"/>
              <a:t>	quibus facillimē gignuntur. </a:t>
            </a:r>
          </a:p>
          <a:p>
            <a:endParaRPr lang="en-US"/>
          </a:p>
          <a:p>
            <a:pPr algn="r"/>
            <a:r>
              <a:rPr lang="en-US" sz="2000"/>
              <a:t>[1.3]</a:t>
            </a:r>
          </a:p>
        </p:txBody>
      </p:sp>
    </p:spTree>
    <p:extLst>
      <p:ext uri="{BB962C8B-B14F-4D97-AF65-F5344CB8AC3E}">
        <p14:creationId xmlns:p14="http://schemas.microsoft.com/office/powerpoint/2010/main" val="908398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Nec Agricola umquam in suam fāmam gestīs exultāvit; </a:t>
            </a:r>
          </a:p>
          <a:p>
            <a:r>
              <a:rPr lang="en-US"/>
              <a:t>ad auctōrem ac ducem ut minister fortūnam referēbat. </a:t>
            </a:r>
          </a:p>
          <a:p>
            <a:r>
              <a:rPr lang="en-US"/>
              <a:t> </a:t>
            </a:r>
          </a:p>
          <a:p>
            <a:r>
              <a:rPr lang="en-US"/>
              <a:t>Ita </a:t>
            </a:r>
          </a:p>
          <a:p>
            <a:r>
              <a:rPr lang="en-US"/>
              <a:t>	virtūte in obsequendō, </a:t>
            </a:r>
          </a:p>
          <a:p>
            <a:r>
              <a:rPr lang="en-US"/>
              <a:t>	verēcundiā in praedicandō </a:t>
            </a:r>
          </a:p>
          <a:p>
            <a:r>
              <a:rPr lang="en-US"/>
              <a:t>extrā invidiam nec extrā glōriam erat.</a:t>
            </a:r>
            <a:r>
              <a:rPr lang="en-US">
                <a:effectLst/>
              </a:rPr>
              <a:t> </a:t>
            </a:r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[8.3]</a:t>
            </a:r>
          </a:p>
        </p:txBody>
      </p:sp>
    </p:spTree>
    <p:extLst>
      <p:ext uri="{BB962C8B-B14F-4D97-AF65-F5344CB8AC3E}">
        <p14:creationId xmlns:p14="http://schemas.microsoft.com/office/powerpoint/2010/main" val="1838760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Revertentem ab lēgātiōne legiōnis dīvus Vespasiānus inter patriciōs adscīvit; </a:t>
            </a:r>
          </a:p>
          <a:p>
            <a:r>
              <a:rPr lang="en-US"/>
              <a:t>ac deinde prōvinciae Aquītāniae praeposuit, </a:t>
            </a:r>
          </a:p>
          <a:p>
            <a:r>
              <a:rPr lang="en-US"/>
              <a:t>	splendidae inprīmīs dignitātis administrātiōne ac 	spē cōnsulātūs, </a:t>
            </a:r>
          </a:p>
          <a:p>
            <a:r>
              <a:rPr lang="en-US"/>
              <a:t>		cui dēstinārat.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[9.1]</a:t>
            </a:r>
            <a:r>
              <a:rPr lang="en-US"/>
              <a:t>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12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Crēdunt plērīque </a:t>
            </a:r>
          </a:p>
          <a:p>
            <a:r>
              <a:rPr lang="en-US"/>
              <a:t>	mīlitāribus ingeniīs subtīlitātem dēesse, </a:t>
            </a:r>
          </a:p>
          <a:p>
            <a:r>
              <a:rPr lang="en-US"/>
              <a:t>		quia castrēnsis iūrisdictiō sēcūra et obtūsior </a:t>
            </a:r>
          </a:p>
          <a:p>
            <a:r>
              <a:rPr lang="en-US"/>
              <a:t>		ac plūra manū agēns calliditātem forī nōn 	  		exerceat: </a:t>
            </a:r>
          </a:p>
          <a:p>
            <a:r>
              <a:rPr lang="en-US"/>
              <a:t> </a:t>
            </a:r>
          </a:p>
          <a:p>
            <a:r>
              <a:rPr lang="en-US"/>
              <a:t>Agricola nātūrālī prūdentiā, </a:t>
            </a:r>
          </a:p>
          <a:p>
            <a:r>
              <a:rPr lang="en-US"/>
              <a:t>	quamvīs inter togātōs, </a:t>
            </a:r>
          </a:p>
          <a:p>
            <a:r>
              <a:rPr lang="en-US"/>
              <a:t>facile iūstēque agēbat. </a:t>
            </a:r>
          </a:p>
          <a:p>
            <a:endParaRPr lang="en-US"/>
          </a:p>
          <a:p>
            <a:pPr algn="r"/>
            <a:r>
              <a:rPr lang="en-US" sz="2000"/>
              <a:t>[9.2]</a:t>
            </a:r>
          </a:p>
        </p:txBody>
      </p:sp>
    </p:spTree>
    <p:extLst>
      <p:ext uri="{BB962C8B-B14F-4D97-AF65-F5344CB8AC3E}">
        <p14:creationId xmlns:p14="http://schemas.microsoft.com/office/powerpoint/2010/main" val="3109592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Iam vērō tempora cūrārum remissiōnumque dīvīsa (</a:t>
            </a:r>
            <a:r>
              <a:rPr lang="en-US" i="1"/>
              <a:t>sc</a:t>
            </a:r>
            <a:r>
              <a:rPr lang="en-US"/>
              <a:t>. sunt): </a:t>
            </a:r>
          </a:p>
          <a:p>
            <a:r>
              <a:rPr lang="en-US"/>
              <a:t>	ubi conventūs ac iūdicia poscerent, </a:t>
            </a:r>
          </a:p>
          <a:p>
            <a:r>
              <a:rPr lang="en-US"/>
              <a:t>gravis intentus sevērus (</a:t>
            </a:r>
            <a:r>
              <a:rPr lang="en-US" i="1"/>
              <a:t>sc</a:t>
            </a:r>
            <a:r>
              <a:rPr lang="en-US"/>
              <a:t>. erat) </a:t>
            </a:r>
          </a:p>
          <a:p>
            <a:r>
              <a:rPr lang="en-US"/>
              <a:t>et saepius misericors: </a:t>
            </a:r>
          </a:p>
          <a:p>
            <a:r>
              <a:rPr lang="en-US"/>
              <a:t>	ubi officiō satis factum (</a:t>
            </a:r>
            <a:r>
              <a:rPr lang="en-US" i="1"/>
              <a:t>sc</a:t>
            </a:r>
            <a:r>
              <a:rPr lang="en-US"/>
              <a:t>. esset), </a:t>
            </a:r>
          </a:p>
          <a:p>
            <a:r>
              <a:rPr lang="en-US"/>
              <a:t>nūlla ultrā potestātis persōna: </a:t>
            </a:r>
          </a:p>
          <a:p>
            <a:r>
              <a:rPr lang="en-US"/>
              <a:t>trīstitiam et adrogantiam et avāritiam iam exuerat. </a:t>
            </a:r>
          </a:p>
          <a:p>
            <a:pPr>
              <a:spcBef>
                <a:spcPts val="1200"/>
              </a:spcBef>
            </a:pPr>
            <a:r>
              <a:rPr lang="en-US"/>
              <a:t>Nec illī, </a:t>
            </a:r>
          </a:p>
          <a:p>
            <a:r>
              <a:rPr lang="en-US"/>
              <a:t>	(</a:t>
            </a:r>
            <a:r>
              <a:rPr lang="en-US" i="1"/>
              <a:t>sc</a:t>
            </a:r>
            <a:r>
              <a:rPr lang="en-US"/>
              <a:t>. id) quod est rārissimum, </a:t>
            </a:r>
          </a:p>
          <a:p>
            <a:r>
              <a:rPr lang="en-US"/>
              <a:t>aut facilitās auctōritātem aut sevēritās amōrem dēminuit. </a:t>
            </a:r>
          </a:p>
          <a:p>
            <a:pPr algn="r"/>
            <a:r>
              <a:rPr lang="en-US" sz="2000"/>
              <a:t>[9.3]</a:t>
            </a:r>
          </a:p>
        </p:txBody>
      </p:sp>
    </p:spTree>
    <p:extLst>
      <p:ext uri="{BB962C8B-B14F-4D97-AF65-F5344CB8AC3E}">
        <p14:creationId xmlns:p14="http://schemas.microsoft.com/office/powerpoint/2010/main" val="2996409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Integritātem atque abstinentiam in tantō virō referre iniūria virtūtum fuerit. </a:t>
            </a:r>
          </a:p>
          <a:p>
            <a:r>
              <a:rPr lang="en-US"/>
              <a:t> </a:t>
            </a:r>
          </a:p>
          <a:p>
            <a:r>
              <a:rPr lang="en-US"/>
              <a:t>Nē fāmam quidem, </a:t>
            </a:r>
          </a:p>
          <a:p>
            <a:r>
              <a:rPr lang="en-US"/>
              <a:t>	cui saepe etiam bonī indulgent, </a:t>
            </a:r>
          </a:p>
          <a:p>
            <a:r>
              <a:rPr lang="en-US"/>
              <a:t>ostentandā virtūte aut per artem quaesīvit; </a:t>
            </a:r>
          </a:p>
          <a:p>
            <a:r>
              <a:rPr lang="en-US"/>
              <a:t>procul ab aemulātiōne adversus collēgās, </a:t>
            </a:r>
          </a:p>
          <a:p>
            <a:r>
              <a:rPr lang="en-US"/>
              <a:t>procul ā contentiōne adversus prōcūrātōrēs, </a:t>
            </a:r>
          </a:p>
          <a:p>
            <a:r>
              <a:rPr lang="en-US"/>
              <a:t>et </a:t>
            </a:r>
          </a:p>
          <a:p>
            <a:r>
              <a:rPr lang="en-US"/>
              <a:t>	vincere inglōrium </a:t>
            </a:r>
          </a:p>
          <a:p>
            <a:r>
              <a:rPr lang="en-US"/>
              <a:t>	et atterī sordidum (</a:t>
            </a:r>
            <a:r>
              <a:rPr lang="en-US" i="1"/>
              <a:t>sc</a:t>
            </a:r>
            <a:r>
              <a:rPr lang="en-US"/>
              <a:t>. esse)</a:t>
            </a:r>
          </a:p>
          <a:p>
            <a:r>
              <a:rPr lang="en-US"/>
              <a:t>arbitrābātur. </a:t>
            </a:r>
          </a:p>
          <a:p>
            <a:pPr algn="r"/>
            <a:r>
              <a:rPr lang="en-US" sz="2000"/>
              <a:t>[9.4]</a:t>
            </a:r>
          </a:p>
        </p:txBody>
      </p:sp>
    </p:spTree>
    <p:extLst>
      <p:ext uri="{BB962C8B-B14F-4D97-AF65-F5344CB8AC3E}">
        <p14:creationId xmlns:p14="http://schemas.microsoft.com/office/powerpoint/2010/main" val="3497758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Minus triennium in eā lēgātiōne dētentus </a:t>
            </a:r>
          </a:p>
          <a:p>
            <a:r>
              <a:rPr lang="en-US"/>
              <a:t>ac statim ad spem cōnsulātūs revocātus est,</a:t>
            </a:r>
          </a:p>
          <a:p>
            <a:r>
              <a:rPr lang="en-US"/>
              <a:t>	comitante opīniōne </a:t>
            </a:r>
          </a:p>
          <a:p>
            <a:r>
              <a:rPr lang="en-US"/>
              <a:t>		Britanniam eī prōvinciam darī, </a:t>
            </a:r>
          </a:p>
          <a:p>
            <a:r>
              <a:rPr lang="en-US"/>
              <a:t>			nūllīs in hōc ipsīus sermōnibus, </a:t>
            </a:r>
          </a:p>
          <a:p>
            <a:r>
              <a:rPr lang="en-US"/>
              <a:t>				sed quia pār vidēbātur. </a:t>
            </a:r>
          </a:p>
          <a:p>
            <a:r>
              <a:rPr lang="en-US"/>
              <a:t> </a:t>
            </a:r>
          </a:p>
          <a:p>
            <a:r>
              <a:rPr lang="en-US"/>
              <a:t>Haud semper errat fāma; </a:t>
            </a:r>
          </a:p>
          <a:p>
            <a:r>
              <a:rPr lang="en-US"/>
              <a:t>aliquandō et ēligit. </a:t>
            </a:r>
          </a:p>
          <a:p>
            <a:endParaRPr lang="en-US"/>
          </a:p>
          <a:p>
            <a:pPr algn="r"/>
            <a:r>
              <a:rPr lang="en-US" sz="2000"/>
              <a:t>[9.5]</a:t>
            </a:r>
          </a:p>
        </p:txBody>
      </p:sp>
    </p:spTree>
    <p:extLst>
      <p:ext uri="{BB962C8B-B14F-4D97-AF65-F5344CB8AC3E}">
        <p14:creationId xmlns:p14="http://schemas.microsoft.com/office/powerpoint/2010/main" val="116252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Cōnsul ēgregiae tum speī fīliam iuvenī mihi dēspondit </a:t>
            </a:r>
          </a:p>
          <a:p>
            <a:r>
              <a:rPr lang="en-US"/>
              <a:t>ac post cōnsulātum collocāvit, </a:t>
            </a:r>
          </a:p>
          <a:p>
            <a:r>
              <a:rPr lang="en-US"/>
              <a:t>et statim Britanniae praepositus est, </a:t>
            </a:r>
          </a:p>
          <a:p>
            <a:r>
              <a:rPr lang="en-US"/>
              <a:t>	adiectō pontificātūs sacerdōtiō.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[9.6]</a:t>
            </a:r>
          </a:p>
        </p:txBody>
      </p:sp>
    </p:spTree>
    <p:extLst>
      <p:ext uri="{BB962C8B-B14F-4D97-AF65-F5344CB8AC3E}">
        <p14:creationId xmlns:p14="http://schemas.microsoft.com/office/powerpoint/2010/main" val="366103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Britanniae situm populōsque </a:t>
            </a:r>
          </a:p>
          <a:p>
            <a:r>
              <a:rPr lang="en-US"/>
              <a:t>	multīs scrīptōribus memorātōs </a:t>
            </a:r>
          </a:p>
          <a:p>
            <a:r>
              <a:rPr lang="en-US"/>
              <a:t>nōn in comparātiōnem cūrae ingeniīve referam, </a:t>
            </a:r>
          </a:p>
          <a:p>
            <a:r>
              <a:rPr lang="en-US"/>
              <a:t>sed </a:t>
            </a:r>
          </a:p>
          <a:p>
            <a:r>
              <a:rPr lang="en-US"/>
              <a:t>	quia tum prīmum perdomita est. </a:t>
            </a:r>
          </a:p>
          <a:p>
            <a:r>
              <a:rPr lang="en-US"/>
              <a:t> </a:t>
            </a:r>
          </a:p>
          <a:p>
            <a:r>
              <a:rPr lang="en-US"/>
              <a:t>Ita (</a:t>
            </a:r>
            <a:r>
              <a:rPr lang="en-US" i="1"/>
              <a:t>sc</a:t>
            </a:r>
            <a:r>
              <a:rPr lang="en-US"/>
              <a:t>. ea)</a:t>
            </a:r>
          </a:p>
          <a:p>
            <a:r>
              <a:rPr lang="en-US"/>
              <a:t>	quae priōrēs nōndum comperta ēloquentiā 	percoluēre, </a:t>
            </a:r>
          </a:p>
          <a:p>
            <a:r>
              <a:rPr lang="en-US"/>
              <a:t>rērum fide trādentur. </a:t>
            </a:r>
          </a:p>
          <a:p>
            <a:endParaRPr lang="en-US"/>
          </a:p>
          <a:p>
            <a:pPr algn="r"/>
            <a:r>
              <a:rPr lang="en-US" sz="2000"/>
              <a:t>[10.1]</a:t>
            </a:r>
          </a:p>
        </p:txBody>
      </p:sp>
    </p:spTree>
    <p:extLst>
      <p:ext uri="{BB962C8B-B14F-4D97-AF65-F5344CB8AC3E}">
        <p14:creationId xmlns:p14="http://schemas.microsoft.com/office/powerpoint/2010/main" val="1996631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Britannia, </a:t>
            </a:r>
          </a:p>
          <a:p>
            <a:r>
              <a:rPr lang="en-US"/>
              <a:t>	īnsulārum </a:t>
            </a:r>
          </a:p>
          <a:p>
            <a:r>
              <a:rPr lang="en-US"/>
              <a:t>		quās Rōmāna nōtitia complectitur </a:t>
            </a:r>
          </a:p>
          <a:p>
            <a:r>
              <a:rPr lang="en-US"/>
              <a:t>	maxima, </a:t>
            </a:r>
          </a:p>
          <a:p>
            <a:r>
              <a:rPr lang="en-US"/>
              <a:t>spatiō ac caelō in orientem Germāniae, </a:t>
            </a:r>
          </a:p>
          <a:p>
            <a:r>
              <a:rPr lang="en-US"/>
              <a:t>in occidentem Hispāniae obtenditur, </a:t>
            </a:r>
          </a:p>
          <a:p>
            <a:r>
              <a:rPr lang="en-US"/>
              <a:t>Gallīs in merīdiem etiam īnspicitur; </a:t>
            </a:r>
          </a:p>
          <a:p>
            <a:r>
              <a:rPr lang="en-US"/>
              <a:t>septentriōnālia eius, </a:t>
            </a:r>
          </a:p>
          <a:p>
            <a:r>
              <a:rPr lang="en-US"/>
              <a:t>	nūllīs contrā terrīs, </a:t>
            </a:r>
          </a:p>
          <a:p>
            <a:r>
              <a:rPr lang="en-US"/>
              <a:t>vastō atque apertō marī pulsantur. </a:t>
            </a:r>
          </a:p>
          <a:p>
            <a:endParaRPr lang="en-US"/>
          </a:p>
          <a:p>
            <a:pPr algn="r"/>
            <a:r>
              <a:rPr lang="en-US" sz="2000"/>
              <a:t>[10.2]</a:t>
            </a:r>
          </a:p>
        </p:txBody>
      </p:sp>
    </p:spTree>
    <p:extLst>
      <p:ext uri="{BB962C8B-B14F-4D97-AF65-F5344CB8AC3E}">
        <p14:creationId xmlns:p14="http://schemas.microsoft.com/office/powerpoint/2010/main" val="3458291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Fōrmam tōtīus Britanniae Līvius veterum, </a:t>
            </a:r>
          </a:p>
          <a:p>
            <a:r>
              <a:rPr lang="en-US"/>
              <a:t>Fabius Rūsticus recentium ēloquentissimī auctōrēs oblongō scūtulō vel bipennī adsimulāvēre. </a:t>
            </a:r>
          </a:p>
          <a:p>
            <a:r>
              <a:rPr lang="en-US"/>
              <a:t> </a:t>
            </a:r>
          </a:p>
          <a:p>
            <a:r>
              <a:rPr lang="en-US"/>
              <a:t>Et est ea faciēs citrā Calēdoniam, </a:t>
            </a:r>
          </a:p>
          <a:p>
            <a:r>
              <a:rPr lang="en-US"/>
              <a:t>	unde et in ūniversum fāma: </a:t>
            </a:r>
          </a:p>
          <a:p>
            <a:r>
              <a:rPr lang="en-US"/>
              <a:t>sed trānsgressīs inmēnsum et ēnorme spatium prōcurrentium extrēmō iam lītore terrārum velut in cuneum tenuātur. </a:t>
            </a:r>
          </a:p>
          <a:p>
            <a:endParaRPr lang="en-US"/>
          </a:p>
          <a:p>
            <a:pPr algn="r"/>
            <a:r>
              <a:rPr lang="en-US" sz="2000"/>
              <a:t>[10.3]</a:t>
            </a:r>
          </a:p>
        </p:txBody>
      </p:sp>
    </p:spTree>
    <p:extLst>
      <p:ext uri="{BB962C8B-B14F-4D97-AF65-F5344CB8AC3E}">
        <p14:creationId xmlns:p14="http://schemas.microsoft.com/office/powerpoint/2010/main" val="508736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At nunc nārrātūrō mihi vītam dēfūnctī hominis veniā opus fuit, </a:t>
            </a:r>
          </a:p>
          <a:p>
            <a:r>
              <a:rPr lang="en-US"/>
              <a:t>	quam nōn petīssem incūsātūrus: </a:t>
            </a:r>
          </a:p>
          <a:p>
            <a:r>
              <a:rPr lang="en-US"/>
              <a:t>tam saeva (</a:t>
            </a:r>
            <a:r>
              <a:rPr lang="en-US" i="1"/>
              <a:t>sc.</a:t>
            </a:r>
            <a:r>
              <a:rPr lang="en-US"/>
              <a:t> sunt </a:t>
            </a:r>
            <a:r>
              <a:rPr lang="en-US" i="1"/>
              <a:t>or</a:t>
            </a:r>
            <a:r>
              <a:rPr lang="en-US"/>
              <a:t> erant) et īnfēsta virtūtibus tempora.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[1.4]</a:t>
            </a:r>
          </a:p>
        </p:txBody>
      </p:sp>
    </p:spTree>
    <p:extLst>
      <p:ext uri="{BB962C8B-B14F-4D97-AF65-F5344CB8AC3E}">
        <p14:creationId xmlns:p14="http://schemas.microsoft.com/office/powerpoint/2010/main" val="2769783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Hanc ōram novissimī maris tunc prīmum Rōmāna classis circumvecta </a:t>
            </a:r>
          </a:p>
          <a:p>
            <a:r>
              <a:rPr lang="en-US"/>
              <a:t>	īnsulam esse Britanniam </a:t>
            </a:r>
          </a:p>
          <a:p>
            <a:r>
              <a:rPr lang="en-US"/>
              <a:t>adfirmāvit, </a:t>
            </a:r>
          </a:p>
          <a:p>
            <a:r>
              <a:rPr lang="en-US"/>
              <a:t>ac simul incognitās ad id tempus īnsulās, </a:t>
            </a:r>
          </a:p>
          <a:p>
            <a:r>
              <a:rPr lang="en-US"/>
              <a:t>	quās Orcadas vocant, </a:t>
            </a:r>
          </a:p>
          <a:p>
            <a:r>
              <a:rPr lang="en-US"/>
              <a:t>invēnit domuitque. </a:t>
            </a:r>
          </a:p>
          <a:p>
            <a:r>
              <a:rPr lang="en-US"/>
              <a:t> </a:t>
            </a:r>
          </a:p>
          <a:p>
            <a:r>
              <a:rPr lang="en-US"/>
              <a:t>Dispecta est et Thūlē, </a:t>
            </a:r>
          </a:p>
          <a:p>
            <a:r>
              <a:rPr lang="en-US"/>
              <a:t>	quia hāctenus iussum (</a:t>
            </a:r>
            <a:r>
              <a:rPr lang="en-US" i="1"/>
              <a:t>sc</a:t>
            </a:r>
            <a:r>
              <a:rPr lang="en-US"/>
              <a:t>. erat), </a:t>
            </a:r>
          </a:p>
          <a:p>
            <a:r>
              <a:rPr lang="en-US"/>
              <a:t>	et hiems adpetēbat. </a:t>
            </a:r>
          </a:p>
          <a:p>
            <a:pPr algn="r"/>
            <a:r>
              <a:rPr lang="en-US" sz="2000"/>
              <a:t>[10.4]</a:t>
            </a:r>
          </a:p>
        </p:txBody>
      </p:sp>
    </p:spTree>
    <p:extLst>
      <p:ext uri="{BB962C8B-B14F-4D97-AF65-F5344CB8AC3E}">
        <p14:creationId xmlns:p14="http://schemas.microsoft.com/office/powerpoint/2010/main" val="819310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Sed </a:t>
            </a:r>
          </a:p>
          <a:p>
            <a:r>
              <a:rPr lang="en-US"/>
              <a:t>	mare pigrum et grave rēmigantibus </a:t>
            </a:r>
          </a:p>
          <a:p>
            <a:r>
              <a:rPr lang="en-US"/>
              <a:t>perhibent </a:t>
            </a:r>
          </a:p>
          <a:p>
            <a:r>
              <a:rPr lang="en-US"/>
              <a:t>	nē ventīs quidem perinde attollī, </a:t>
            </a:r>
          </a:p>
          <a:p>
            <a:r>
              <a:rPr lang="en-US"/>
              <a:t>crēdō </a:t>
            </a:r>
          </a:p>
          <a:p>
            <a:r>
              <a:rPr lang="en-US"/>
              <a:t>	quod rāriōrēs terrae montēsque, </a:t>
            </a:r>
          </a:p>
          <a:p>
            <a:r>
              <a:rPr lang="en-US"/>
              <a:t>		causa ac māteria tempestātum, </a:t>
            </a:r>
          </a:p>
          <a:p>
            <a:r>
              <a:rPr lang="en-US"/>
              <a:t>	et profunda mōlēs continuī maris tardius 	impellitur. 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[10.5]</a:t>
            </a:r>
          </a:p>
        </p:txBody>
      </p:sp>
    </p:spTree>
    <p:extLst>
      <p:ext uri="{BB962C8B-B14F-4D97-AF65-F5344CB8AC3E}">
        <p14:creationId xmlns:p14="http://schemas.microsoft.com/office/powerpoint/2010/main" val="2965373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Nātūram Ōceanī atque aestūs neque quaerere huius operis est, </a:t>
            </a:r>
          </a:p>
          <a:p>
            <a:r>
              <a:rPr lang="en-US"/>
              <a:t>ac multī rettulēre: </a:t>
            </a:r>
          </a:p>
          <a:p>
            <a:r>
              <a:rPr lang="en-US"/>
              <a:t>ūnum addiderim, </a:t>
            </a:r>
          </a:p>
          <a:p>
            <a:r>
              <a:rPr lang="en-US"/>
              <a:t>	nusquam lātius dominārī mare, </a:t>
            </a:r>
          </a:p>
          <a:p>
            <a:r>
              <a:rPr lang="en-US"/>
              <a:t>	multum flūminum hūc atque illūc ferre, </a:t>
            </a:r>
          </a:p>
          <a:p>
            <a:r>
              <a:rPr lang="en-US"/>
              <a:t>	nec lītore tenus adcrēscere aut resorbērī, </a:t>
            </a:r>
          </a:p>
          <a:p>
            <a:r>
              <a:rPr lang="en-US"/>
              <a:t>	sed īnfluere penitus atque ambīre, </a:t>
            </a:r>
          </a:p>
          <a:p>
            <a:r>
              <a:rPr lang="en-US"/>
              <a:t>	et iugīs etiam ac montibus īnserī velut in suō.</a:t>
            </a:r>
          </a:p>
          <a:p>
            <a:endParaRPr lang="en-US"/>
          </a:p>
          <a:p>
            <a:r>
              <a:rPr lang="en-US"/>
              <a:t> </a:t>
            </a:r>
          </a:p>
          <a:p>
            <a:pPr algn="r"/>
            <a:r>
              <a:rPr lang="en-US" sz="2000"/>
              <a:t>[10.6]</a:t>
            </a:r>
          </a:p>
        </p:txBody>
      </p:sp>
    </p:spTree>
    <p:extLst>
      <p:ext uri="{BB962C8B-B14F-4D97-AF65-F5344CB8AC3E}">
        <p14:creationId xmlns:p14="http://schemas.microsoft.com/office/powerpoint/2010/main" val="2325446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Cēterum </a:t>
            </a:r>
          </a:p>
          <a:p>
            <a:r>
              <a:rPr lang="en-US"/>
              <a:t>	Britanniam quī mortālēs initiō coluerint, </a:t>
            </a:r>
          </a:p>
          <a:p>
            <a:r>
              <a:rPr lang="en-US"/>
              <a:t>	indigenae an advectī, </a:t>
            </a:r>
          </a:p>
          <a:p>
            <a:r>
              <a:rPr lang="en-US"/>
              <a:t>		ut inter barbarōs, </a:t>
            </a:r>
          </a:p>
          <a:p>
            <a:r>
              <a:rPr lang="en-US"/>
              <a:t>parum compertum (</a:t>
            </a:r>
            <a:r>
              <a:rPr lang="en-US" i="1"/>
              <a:t>sc</a:t>
            </a:r>
            <a:r>
              <a:rPr lang="en-US"/>
              <a:t>. est). </a:t>
            </a:r>
          </a:p>
          <a:p>
            <a:r>
              <a:rPr lang="en-US"/>
              <a:t> </a:t>
            </a:r>
          </a:p>
          <a:p>
            <a:r>
              <a:rPr lang="en-US"/>
              <a:t>Habitūs corporum variī (</a:t>
            </a:r>
            <a:r>
              <a:rPr lang="en-US" i="1"/>
              <a:t>sc</a:t>
            </a:r>
            <a:r>
              <a:rPr lang="en-US"/>
              <a:t>. sunt) atque ex eō argūmenta. 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[11.1]</a:t>
            </a:r>
          </a:p>
        </p:txBody>
      </p:sp>
    </p:spTree>
    <p:extLst>
      <p:ext uri="{BB962C8B-B14F-4D97-AF65-F5344CB8AC3E}">
        <p14:creationId xmlns:p14="http://schemas.microsoft.com/office/powerpoint/2010/main" val="478257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/>
              <a:t>Namque rutilae Calēdoniam habitantium comae, </a:t>
            </a:r>
          </a:p>
          <a:p>
            <a:pPr>
              <a:spcBef>
                <a:spcPts val="0"/>
              </a:spcBef>
            </a:pPr>
            <a:r>
              <a:rPr lang="en-US"/>
              <a:t>magnī artūs Germānicam orīginem adsevērant; </a:t>
            </a:r>
          </a:p>
          <a:p>
            <a:pPr>
              <a:spcBef>
                <a:spcPts val="0"/>
              </a:spcBef>
            </a:pPr>
            <a:r>
              <a:rPr lang="en-US"/>
              <a:t>Silūrum colōrātī vultūs, </a:t>
            </a:r>
          </a:p>
          <a:p>
            <a:pPr>
              <a:spcBef>
                <a:spcPts val="0"/>
              </a:spcBef>
            </a:pPr>
            <a:r>
              <a:rPr lang="en-US"/>
              <a:t>tortī plērumque crīnēs </a:t>
            </a:r>
          </a:p>
          <a:p>
            <a:pPr>
              <a:spcBef>
                <a:spcPts val="0"/>
              </a:spcBef>
            </a:pPr>
            <a:r>
              <a:rPr lang="en-US"/>
              <a:t>et posita contrā Hispānia </a:t>
            </a:r>
          </a:p>
          <a:p>
            <a:pPr>
              <a:spcBef>
                <a:spcPts val="0"/>
              </a:spcBef>
            </a:pPr>
            <a:r>
              <a:rPr lang="en-US"/>
              <a:t>	Hibērōs veterēs trāiēcisse </a:t>
            </a:r>
          </a:p>
          <a:p>
            <a:pPr>
              <a:spcBef>
                <a:spcPts val="0"/>
              </a:spcBef>
            </a:pPr>
            <a:r>
              <a:rPr lang="en-US"/>
              <a:t>	eāsque sēdēs occupāsse </a:t>
            </a:r>
          </a:p>
          <a:p>
            <a:pPr>
              <a:spcBef>
                <a:spcPts val="0"/>
              </a:spcBef>
            </a:pPr>
            <a:r>
              <a:rPr lang="en-US"/>
              <a:t>fidem faciunt; </a:t>
            </a:r>
          </a:p>
          <a:p>
            <a:pPr>
              <a:spcBef>
                <a:spcPts val="0"/>
              </a:spcBef>
            </a:pPr>
            <a:r>
              <a:rPr lang="en-US"/>
              <a:t>proximī Gallīs et similēs sunt, </a:t>
            </a:r>
          </a:p>
          <a:p>
            <a:pPr>
              <a:spcBef>
                <a:spcPts val="0"/>
              </a:spcBef>
            </a:pPr>
            <a:r>
              <a:rPr lang="en-US"/>
              <a:t>	seu dūrante orīginis vī, </a:t>
            </a:r>
          </a:p>
          <a:p>
            <a:pPr>
              <a:spcBef>
                <a:spcPts val="0"/>
              </a:spcBef>
            </a:pPr>
            <a:r>
              <a:rPr lang="en-US"/>
              <a:t>	seu </a:t>
            </a:r>
          </a:p>
          <a:p>
            <a:pPr>
              <a:spcBef>
                <a:spcPts val="0"/>
              </a:spcBef>
            </a:pPr>
            <a:r>
              <a:rPr lang="en-US"/>
              <a:t>		prōcurrentibus in dīversa terrīs </a:t>
            </a:r>
          </a:p>
          <a:p>
            <a:pPr>
              <a:spcBef>
                <a:spcPts val="0"/>
              </a:spcBef>
            </a:pPr>
            <a:r>
              <a:rPr lang="en-US"/>
              <a:t>	positiō caelī corporibus habitum dedit. 	</a:t>
            </a:r>
          </a:p>
          <a:p>
            <a:pPr algn="r">
              <a:spcBef>
                <a:spcPts val="0"/>
              </a:spcBef>
            </a:pPr>
            <a:r>
              <a:rPr lang="en-US"/>
              <a:t> </a:t>
            </a:r>
            <a:r>
              <a:rPr lang="en-US" sz="2000"/>
              <a:t>[11.2]</a:t>
            </a:r>
          </a:p>
        </p:txBody>
      </p:sp>
    </p:spTree>
    <p:extLst>
      <p:ext uri="{BB962C8B-B14F-4D97-AF65-F5344CB8AC3E}">
        <p14:creationId xmlns:p14="http://schemas.microsoft.com/office/powerpoint/2010/main" val="3542904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In ūniversum tamen aestimantī</a:t>
            </a:r>
          </a:p>
          <a:p>
            <a:r>
              <a:rPr lang="en-US"/>
              <a:t>	 Gallōs vīcīnam īnsulam occupāsse </a:t>
            </a:r>
          </a:p>
          <a:p>
            <a:r>
              <a:rPr lang="en-US"/>
              <a:t>crēdibile est. </a:t>
            </a:r>
          </a:p>
          <a:p>
            <a:r>
              <a:rPr lang="en-US"/>
              <a:t> </a:t>
            </a:r>
          </a:p>
          <a:p>
            <a:r>
              <a:rPr lang="en-US"/>
              <a:t>Eōrum sacra dēprehendās &lt;ac&gt; superstitiōnum persuāsiōnem; </a:t>
            </a:r>
          </a:p>
          <a:p>
            <a:r>
              <a:rPr lang="en-US"/>
              <a:t>sermō haud multum dīversus, </a:t>
            </a:r>
          </a:p>
          <a:p>
            <a:r>
              <a:rPr lang="en-US"/>
              <a:t>in dēposcendīs perīculīs eadem audācia et, </a:t>
            </a:r>
          </a:p>
          <a:p>
            <a:r>
              <a:rPr lang="en-US"/>
              <a:t>	ubi advēnēre (</a:t>
            </a:r>
            <a:r>
              <a:rPr lang="en-US" i="1"/>
              <a:t>sc</a:t>
            </a:r>
            <a:r>
              <a:rPr lang="en-US"/>
              <a:t>. pericula), </a:t>
            </a:r>
          </a:p>
          <a:p>
            <a:r>
              <a:rPr lang="en-US"/>
              <a:t>in dētrectandīs eadem formīdō. </a:t>
            </a:r>
          </a:p>
          <a:p>
            <a:pPr algn="r"/>
            <a:endParaRPr lang="en-US" sz="2000"/>
          </a:p>
          <a:p>
            <a:pPr algn="r"/>
            <a:r>
              <a:rPr lang="en-US" sz="2000"/>
              <a:t>[11.3]</a:t>
            </a:r>
          </a:p>
        </p:txBody>
      </p:sp>
    </p:spTree>
    <p:extLst>
      <p:ext uri="{BB962C8B-B14F-4D97-AF65-F5344CB8AC3E}">
        <p14:creationId xmlns:p14="http://schemas.microsoft.com/office/powerpoint/2010/main" val="2530493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Plūs tamen ferōciae Britannī praeferunt, </a:t>
            </a:r>
          </a:p>
          <a:p>
            <a:r>
              <a:rPr lang="en-US"/>
              <a:t>	ut quōs nōndum longa pāx ēmollierit. </a:t>
            </a:r>
          </a:p>
          <a:p>
            <a:r>
              <a:rPr lang="en-US"/>
              <a:t> </a:t>
            </a:r>
          </a:p>
          <a:p>
            <a:r>
              <a:rPr lang="en-US"/>
              <a:t>Nam </a:t>
            </a:r>
          </a:p>
          <a:p>
            <a:r>
              <a:rPr lang="en-US"/>
              <a:t>	Gallōs quoque in bellīs flōruisse </a:t>
            </a:r>
          </a:p>
          <a:p>
            <a:r>
              <a:rPr lang="en-US"/>
              <a:t>accēpimus; </a:t>
            </a:r>
          </a:p>
          <a:p>
            <a:r>
              <a:rPr lang="en-US"/>
              <a:t>mox sēgnitia cum ōtiō intrāvit, </a:t>
            </a:r>
          </a:p>
          <a:p>
            <a:r>
              <a:rPr lang="en-US"/>
              <a:t>	āmissā virtūte pariter ac lībertāte. </a:t>
            </a:r>
          </a:p>
          <a:p>
            <a:r>
              <a:rPr lang="en-US"/>
              <a:t> </a:t>
            </a:r>
          </a:p>
          <a:p>
            <a:r>
              <a:rPr lang="en-US"/>
              <a:t>Quod (=et id) Britannōrum ōlim victīs ēvenit: </a:t>
            </a:r>
          </a:p>
          <a:p>
            <a:r>
              <a:rPr lang="en-US"/>
              <a:t>cēterī manent quālēs Gallī fuērunt.</a:t>
            </a:r>
          </a:p>
          <a:p>
            <a:pPr algn="r"/>
            <a:r>
              <a:rPr lang="en-US" sz="2000"/>
              <a:t>[11.4]</a:t>
            </a:r>
          </a:p>
        </p:txBody>
      </p:sp>
    </p:spTree>
    <p:extLst>
      <p:ext uri="{BB962C8B-B14F-4D97-AF65-F5344CB8AC3E}">
        <p14:creationId xmlns:p14="http://schemas.microsoft.com/office/powerpoint/2010/main" val="2710098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In pedite rōbur (</a:t>
            </a:r>
            <a:r>
              <a:rPr lang="en-US" i="1"/>
              <a:t>sc</a:t>
            </a:r>
            <a:r>
              <a:rPr lang="en-US"/>
              <a:t>. est); </a:t>
            </a:r>
          </a:p>
          <a:p>
            <a:r>
              <a:rPr lang="en-US"/>
              <a:t>quaedam nātiōnēs et currū proeliantur. </a:t>
            </a:r>
          </a:p>
          <a:p>
            <a:r>
              <a:rPr lang="en-US"/>
              <a:t>Honestior aurīga, </a:t>
            </a:r>
          </a:p>
          <a:p>
            <a:r>
              <a:rPr lang="en-US"/>
              <a:t>clientēs prōpugnant. </a:t>
            </a:r>
          </a:p>
          <a:p>
            <a:r>
              <a:rPr lang="en-US"/>
              <a:t> </a:t>
            </a:r>
          </a:p>
          <a:p>
            <a:r>
              <a:rPr lang="en-US"/>
              <a:t>Ōlim rēgibus pārēbant, </a:t>
            </a:r>
          </a:p>
          <a:p>
            <a:r>
              <a:rPr lang="en-US"/>
              <a:t>nunc per prīncipēs factiōnibus et studiīs dīstrahuntur. 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[12.1]</a:t>
            </a:r>
          </a:p>
        </p:txBody>
      </p:sp>
    </p:spTree>
    <p:extLst>
      <p:ext uri="{BB962C8B-B14F-4D97-AF65-F5344CB8AC3E}">
        <p14:creationId xmlns:p14="http://schemas.microsoft.com/office/powerpoint/2010/main" val="3846012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Nec aliud adversus validissimās gentēs prō nōbīs ūtilius (</a:t>
            </a:r>
            <a:r>
              <a:rPr lang="en-US" i="1"/>
              <a:t>sc</a:t>
            </a:r>
            <a:r>
              <a:rPr lang="en-US"/>
              <a:t>. est)</a:t>
            </a:r>
          </a:p>
          <a:p>
            <a:r>
              <a:rPr lang="en-US"/>
              <a:t>	quam quod in commūne nōn cōnsulunt. </a:t>
            </a:r>
          </a:p>
          <a:p>
            <a:r>
              <a:rPr lang="en-US"/>
              <a:t> </a:t>
            </a:r>
          </a:p>
          <a:p>
            <a:r>
              <a:rPr lang="en-US"/>
              <a:t>Rārus duābus tribusve cīvitātibus ad prōpulsandum commūne perīculum conventus (</a:t>
            </a:r>
            <a:r>
              <a:rPr lang="en-US" i="1"/>
              <a:t>sc</a:t>
            </a:r>
            <a:r>
              <a:rPr lang="en-US"/>
              <a:t>. est): </a:t>
            </a:r>
          </a:p>
          <a:p>
            <a:r>
              <a:rPr lang="en-US"/>
              <a:t>ita singulī pugnant, </a:t>
            </a:r>
          </a:p>
          <a:p>
            <a:r>
              <a:rPr lang="en-US"/>
              <a:t>ūniversī vincuntur. 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[12.2]</a:t>
            </a:r>
          </a:p>
        </p:txBody>
      </p:sp>
    </p:spTree>
    <p:extLst>
      <p:ext uri="{BB962C8B-B14F-4D97-AF65-F5344CB8AC3E}">
        <p14:creationId xmlns:p14="http://schemas.microsoft.com/office/powerpoint/2010/main" val="408047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Caelum crēbrīs imbribus ac nebulīs foedum (</a:t>
            </a:r>
            <a:r>
              <a:rPr lang="en-US" i="1"/>
              <a:t>sc</a:t>
            </a:r>
            <a:r>
              <a:rPr lang="en-US"/>
              <a:t>. est); </a:t>
            </a:r>
          </a:p>
          <a:p>
            <a:r>
              <a:rPr lang="en-US"/>
              <a:t>asperitās frīgōrum abest. </a:t>
            </a:r>
          </a:p>
          <a:p>
            <a:r>
              <a:rPr lang="en-US"/>
              <a:t> </a:t>
            </a:r>
          </a:p>
          <a:p>
            <a:r>
              <a:rPr lang="en-US"/>
              <a:t>Diērum spatia ultrā nostrī orbis mēnsūram (</a:t>
            </a:r>
            <a:r>
              <a:rPr lang="en-US" i="1"/>
              <a:t>sc</a:t>
            </a:r>
            <a:r>
              <a:rPr lang="en-US"/>
              <a:t>. sunt); </a:t>
            </a:r>
          </a:p>
          <a:p>
            <a:r>
              <a:rPr lang="en-US"/>
              <a:t>nox clāra et extrēmā Britanniae parte brevis, </a:t>
            </a:r>
          </a:p>
          <a:p>
            <a:r>
              <a:rPr lang="en-US"/>
              <a:t>	ut fīnem atque initium lūcis exiguō discrīmine 	internōscās. 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[12.3]</a:t>
            </a:r>
          </a:p>
        </p:txBody>
      </p:sp>
    </p:spTree>
    <p:extLst>
      <p:ext uri="{BB962C8B-B14F-4D97-AF65-F5344CB8AC3E}">
        <p14:creationId xmlns:p14="http://schemas.microsoft.com/office/powerpoint/2010/main" val="3508841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Legimus, </a:t>
            </a:r>
          </a:p>
          <a:p>
            <a:r>
              <a:rPr lang="en-US"/>
              <a:t>			cum Arulēnō Rūsticō Paetus Thrasea, </a:t>
            </a:r>
          </a:p>
          <a:p>
            <a:r>
              <a:rPr lang="en-US"/>
              <a:t>			Hērenniō Seneciōnī Prīscus Helvidius </a:t>
            </a:r>
          </a:p>
          <a:p>
            <a:r>
              <a:rPr lang="en-US"/>
              <a:t>			laudātī essent, </a:t>
            </a:r>
          </a:p>
          <a:p>
            <a:r>
              <a:rPr lang="en-US"/>
              <a:t>		capitāle fuisse, </a:t>
            </a:r>
          </a:p>
          <a:p>
            <a:r>
              <a:rPr lang="en-US"/>
              <a:t>		neque in ipsōs modo auctōrēs, </a:t>
            </a:r>
          </a:p>
          <a:p>
            <a:r>
              <a:rPr lang="en-US"/>
              <a:t>		sed in librōs quoque eōrum saevītum (</a:t>
            </a:r>
            <a:r>
              <a:rPr lang="en-US" i="1"/>
              <a:t>sc</a:t>
            </a:r>
            <a:r>
              <a:rPr lang="en-US"/>
              <a:t>. esse), </a:t>
            </a:r>
          </a:p>
          <a:p>
            <a:r>
              <a:rPr lang="en-US"/>
              <a:t>				dēlēgātō triumvirīs ministeriō </a:t>
            </a:r>
          </a:p>
          <a:p>
            <a:r>
              <a:rPr lang="en-US"/>
              <a:t>					ut monumenta clārissimōrum 					ingeniōrum in comitiō ac forō 					ūrerentur.</a:t>
            </a:r>
          </a:p>
          <a:p>
            <a:pPr algn="r"/>
            <a:r>
              <a:rPr lang="en-US" sz="1800"/>
              <a:t>[2.1]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8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		</a:t>
            </a:r>
          </a:p>
          <a:p>
            <a:r>
              <a:rPr lang="en-US"/>
              <a:t>		Quod sī </a:t>
            </a:r>
          </a:p>
          <a:p>
            <a:r>
              <a:rPr lang="en-US"/>
              <a:t>(≈Et 	</a:t>
            </a:r>
          </a:p>
          <a:p>
            <a:r>
              <a:rPr lang="en-US"/>
              <a:t>		si) nūbēs nōn officiant, </a:t>
            </a:r>
          </a:p>
          <a:p>
            <a:r>
              <a:rPr lang="en-US"/>
              <a:t>	aspicī per noctem sōlis fulgōrem, </a:t>
            </a:r>
          </a:p>
          <a:p>
            <a:r>
              <a:rPr lang="en-US"/>
              <a:t>	nec occidere et exsurgere, </a:t>
            </a:r>
          </a:p>
          <a:p>
            <a:r>
              <a:rPr lang="en-US"/>
              <a:t>	sed trānsīre </a:t>
            </a:r>
          </a:p>
          <a:p>
            <a:r>
              <a:rPr lang="en-US"/>
              <a:t>adfirmant. </a:t>
            </a:r>
          </a:p>
          <a:p>
            <a:endParaRPr lang="en-US"/>
          </a:p>
          <a:p>
            <a:r>
              <a:rPr lang="en-US"/>
              <a:t>Scīlicet extrēma et plāna terrārum humilī umbrā nōn ērigunt tenebrās, </a:t>
            </a:r>
          </a:p>
          <a:p>
            <a:r>
              <a:rPr lang="en-US"/>
              <a:t>īnfrāque caelum et sīdera nox cadit. </a:t>
            </a:r>
          </a:p>
          <a:p>
            <a:pPr algn="r"/>
            <a:r>
              <a:rPr lang="en-US" sz="2000"/>
              <a:t>[12.4]</a:t>
            </a:r>
          </a:p>
        </p:txBody>
      </p:sp>
    </p:spTree>
    <p:extLst>
      <p:ext uri="{BB962C8B-B14F-4D97-AF65-F5344CB8AC3E}">
        <p14:creationId xmlns:p14="http://schemas.microsoft.com/office/powerpoint/2010/main" val="3539018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Solum </a:t>
            </a:r>
          </a:p>
          <a:p>
            <a:r>
              <a:rPr lang="en-US"/>
              <a:t>	praeter oleam vītemque et cētera calidiōribus terrīs orīrī suēta </a:t>
            </a:r>
          </a:p>
          <a:p>
            <a:r>
              <a:rPr lang="en-US"/>
              <a:t>patiēns (</a:t>
            </a:r>
            <a:r>
              <a:rPr lang="en-US" i="1"/>
              <a:t>sc</a:t>
            </a:r>
            <a:r>
              <a:rPr lang="en-US"/>
              <a:t>. est) frūgum, </a:t>
            </a:r>
          </a:p>
          <a:p>
            <a:r>
              <a:rPr lang="en-US"/>
              <a:t>&lt;segetum&gt; fēcundum: </a:t>
            </a:r>
          </a:p>
          <a:p>
            <a:r>
              <a:rPr lang="en-US"/>
              <a:t>tardē mītēscunt, </a:t>
            </a:r>
          </a:p>
          <a:p>
            <a:r>
              <a:rPr lang="en-US"/>
              <a:t>cito prōveniunt; </a:t>
            </a:r>
          </a:p>
          <a:p>
            <a:endParaRPr lang="en-US"/>
          </a:p>
          <a:p>
            <a:r>
              <a:rPr lang="en-US"/>
              <a:t>eademque utriusque reī causa (</a:t>
            </a:r>
            <a:r>
              <a:rPr lang="en-US" i="1"/>
              <a:t>sc</a:t>
            </a:r>
            <a:r>
              <a:rPr lang="en-US"/>
              <a:t>. est), </a:t>
            </a:r>
          </a:p>
          <a:p>
            <a:r>
              <a:rPr lang="en-US"/>
              <a:t>multus ūmor terrārum caelīque. </a:t>
            </a:r>
          </a:p>
          <a:p>
            <a:endParaRPr lang="en-US"/>
          </a:p>
          <a:p>
            <a:pPr algn="r"/>
            <a:r>
              <a:rPr lang="en-US" sz="2000"/>
              <a:t>[12.5]</a:t>
            </a:r>
          </a:p>
        </p:txBody>
      </p:sp>
    </p:spTree>
    <p:extLst>
      <p:ext uri="{BB962C8B-B14F-4D97-AF65-F5344CB8AC3E}">
        <p14:creationId xmlns:p14="http://schemas.microsoft.com/office/powerpoint/2010/main" val="2546265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94"/>
            <a:ext cx="8587392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Fert Britannia aurum et argentum et alia metalla, pretium victōriae. </a:t>
            </a:r>
          </a:p>
          <a:p>
            <a:endParaRPr lang="en-US"/>
          </a:p>
          <a:p>
            <a:r>
              <a:rPr lang="en-US"/>
              <a:t>Gignit et Ōceanus margarīta, </a:t>
            </a:r>
          </a:p>
          <a:p>
            <a:r>
              <a:rPr lang="en-US"/>
              <a:t>sed subfusca ac līventia.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[12.6, beginning]</a:t>
            </a:r>
          </a:p>
          <a:p>
            <a:r>
              <a:rPr lang="en-US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92026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Quīdam </a:t>
            </a:r>
          </a:p>
          <a:p>
            <a:r>
              <a:rPr lang="en-US"/>
              <a:t>	artem abesse legentibus </a:t>
            </a:r>
          </a:p>
          <a:p>
            <a:r>
              <a:rPr lang="en-US"/>
              <a:t>arbitrantur; </a:t>
            </a:r>
          </a:p>
          <a:p>
            <a:r>
              <a:rPr lang="en-US"/>
              <a:t>	nam in rubrō marī vīva ac spīrantia saxīs āvellī, </a:t>
            </a:r>
          </a:p>
          <a:p>
            <a:r>
              <a:rPr lang="en-US"/>
              <a:t>	in Britanniā, </a:t>
            </a:r>
          </a:p>
          <a:p>
            <a:r>
              <a:rPr lang="en-US"/>
              <a:t>		prout expulsa sint, </a:t>
            </a:r>
          </a:p>
          <a:p>
            <a:r>
              <a:rPr lang="en-US"/>
              <a:t>	colligī: </a:t>
            </a:r>
          </a:p>
          <a:p>
            <a:r>
              <a:rPr lang="en-US"/>
              <a:t>ego facilius crēdiderim </a:t>
            </a:r>
          </a:p>
          <a:p>
            <a:r>
              <a:rPr lang="en-US"/>
              <a:t>	nātūram margarītīs dēesse </a:t>
            </a:r>
          </a:p>
          <a:p>
            <a:r>
              <a:rPr lang="en-US"/>
              <a:t>		quam nōbīs avāritiam. </a:t>
            </a:r>
          </a:p>
          <a:p>
            <a:pPr algn="r"/>
            <a:endParaRPr lang="en-US" sz="2000"/>
          </a:p>
          <a:p>
            <a:pPr algn="r"/>
            <a:r>
              <a:rPr lang="en-US" sz="2000"/>
              <a:t>[12.6, end]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60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Ipsī Britannī dīlēctum ac tribūta et iniūncta imperiī mūnia impigrē obeunt, </a:t>
            </a:r>
          </a:p>
          <a:p>
            <a:r>
              <a:rPr lang="en-US"/>
              <a:t>	sī iniūriae absint: </a:t>
            </a:r>
          </a:p>
          <a:p>
            <a:r>
              <a:rPr lang="en-US"/>
              <a:t>hās aegrē tolerant, </a:t>
            </a:r>
          </a:p>
          <a:p>
            <a:r>
              <a:rPr lang="en-US"/>
              <a:t>iam domitī </a:t>
            </a:r>
          </a:p>
          <a:p>
            <a:r>
              <a:rPr lang="en-US"/>
              <a:t>	ut pāreant, </a:t>
            </a:r>
          </a:p>
          <a:p>
            <a:r>
              <a:rPr lang="en-US"/>
              <a:t>nōndum </a:t>
            </a:r>
          </a:p>
          <a:p>
            <a:r>
              <a:rPr lang="en-US"/>
              <a:t>	ut serviant.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[13.1, beginning]</a:t>
            </a:r>
          </a:p>
        </p:txBody>
      </p:sp>
    </p:spTree>
    <p:extLst>
      <p:ext uri="{BB962C8B-B14F-4D97-AF65-F5344CB8AC3E}">
        <p14:creationId xmlns:p14="http://schemas.microsoft.com/office/powerpoint/2010/main" val="3946440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Igitur prīmus omnium Rōmānōrum dīvus Iūlius cum exercitū Britanniam ingressus, </a:t>
            </a:r>
          </a:p>
          <a:p>
            <a:r>
              <a:rPr lang="en-US"/>
              <a:t>	quamquam prōspera pugna terruerit incolās </a:t>
            </a:r>
          </a:p>
          <a:p>
            <a:r>
              <a:rPr lang="en-US"/>
              <a:t>	ac lītore potītus sit, </a:t>
            </a:r>
          </a:p>
          <a:p>
            <a:r>
              <a:rPr lang="en-US"/>
              <a:t>potest vidērī ostendisse posterīs, </a:t>
            </a:r>
          </a:p>
          <a:p>
            <a:r>
              <a:rPr lang="en-US"/>
              <a:t>nōn trādidisse.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[13.1, end]</a:t>
            </a:r>
          </a:p>
        </p:txBody>
      </p:sp>
    </p:spTree>
    <p:extLst>
      <p:ext uri="{BB962C8B-B14F-4D97-AF65-F5344CB8AC3E}">
        <p14:creationId xmlns:p14="http://schemas.microsoft.com/office/powerpoint/2010/main" val="3922612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Mox (</a:t>
            </a:r>
            <a:r>
              <a:rPr lang="en-US" i="1"/>
              <a:t>sc</a:t>
            </a:r>
            <a:r>
              <a:rPr lang="en-US"/>
              <a:t>. erant) bella cīvīlia et in rem pūblicam versa prīncipum arma, </a:t>
            </a:r>
          </a:p>
          <a:p>
            <a:r>
              <a:rPr lang="en-US"/>
              <a:t>ac longa oblīviō Britanniae etiam in pāce: </a:t>
            </a:r>
          </a:p>
          <a:p>
            <a:r>
              <a:rPr lang="en-US"/>
              <a:t>cōnsilium id dīvus Augustus vocābat, </a:t>
            </a:r>
          </a:p>
          <a:p>
            <a:r>
              <a:rPr lang="en-US"/>
              <a:t>Tiberius praeceptum. </a:t>
            </a:r>
          </a:p>
          <a:p>
            <a:r>
              <a:rPr lang="en-US"/>
              <a:t> </a:t>
            </a:r>
          </a:p>
          <a:p>
            <a:r>
              <a:rPr lang="en-US"/>
              <a:t>	Agitāsse Gāium Caesarem dē intrandā Britanniā </a:t>
            </a:r>
          </a:p>
          <a:p>
            <a:r>
              <a:rPr lang="en-US"/>
              <a:t>satis cōnstat, </a:t>
            </a:r>
          </a:p>
          <a:p>
            <a:r>
              <a:rPr lang="en-US"/>
              <a:t>	nī vēlōx ingeniō mōbilī paenitentiae, </a:t>
            </a:r>
          </a:p>
          <a:p>
            <a:r>
              <a:rPr lang="en-US"/>
              <a:t>	et ingentēs adversus Germāniam cōnātūs frūstrā 	fuissent.</a:t>
            </a:r>
            <a:r>
              <a:rPr lang="en-US">
                <a:effectLst/>
              </a:rPr>
              <a:t> </a:t>
            </a:r>
          </a:p>
          <a:p>
            <a:pPr algn="r"/>
            <a:r>
              <a:rPr lang="en-US" sz="2000"/>
              <a:t>[13.2]</a:t>
            </a:r>
          </a:p>
        </p:txBody>
      </p:sp>
    </p:spTree>
    <p:extLst>
      <p:ext uri="{BB962C8B-B14F-4D97-AF65-F5344CB8AC3E}">
        <p14:creationId xmlns:p14="http://schemas.microsoft.com/office/powerpoint/2010/main" val="2238860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Dīvus Claudius auctor iterātī operis (</a:t>
            </a:r>
            <a:r>
              <a:rPr lang="en-US" i="1"/>
              <a:t>sc</a:t>
            </a:r>
            <a:r>
              <a:rPr lang="en-US"/>
              <a:t>. fuit), </a:t>
            </a:r>
          </a:p>
          <a:p>
            <a:r>
              <a:rPr lang="en-US"/>
              <a:t>	trānsvectīs legiōnibus auxiliīsque </a:t>
            </a:r>
          </a:p>
          <a:p>
            <a:r>
              <a:rPr lang="en-US"/>
              <a:t>	et adsūmptō in partem rērum Vespasiānō, </a:t>
            </a:r>
          </a:p>
          <a:p>
            <a:r>
              <a:rPr lang="en-US"/>
              <a:t>		quod initium ventūrae mox fortūnae fuit: </a:t>
            </a:r>
          </a:p>
          <a:p>
            <a:r>
              <a:rPr lang="en-US"/>
              <a:t> </a:t>
            </a:r>
          </a:p>
          <a:p>
            <a:r>
              <a:rPr lang="en-US"/>
              <a:t>domitae gentēs (</a:t>
            </a:r>
            <a:r>
              <a:rPr lang="en-US" i="1"/>
              <a:t>sc</a:t>
            </a:r>
            <a:r>
              <a:rPr lang="en-US"/>
              <a:t>. sunt), </a:t>
            </a:r>
          </a:p>
          <a:p>
            <a:r>
              <a:rPr lang="en-US"/>
              <a:t>captī rēgēs </a:t>
            </a:r>
          </a:p>
          <a:p>
            <a:r>
              <a:rPr lang="en-US"/>
              <a:t>et mōnstrātus fātīs Vespasiānus.</a:t>
            </a:r>
            <a:r>
              <a:rPr lang="en-US">
                <a:effectLst/>
              </a:rPr>
              <a:t>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[13.3]</a:t>
            </a:r>
          </a:p>
        </p:txBody>
      </p:sp>
    </p:spTree>
    <p:extLst>
      <p:ext uri="{BB962C8B-B14F-4D97-AF65-F5344CB8AC3E}">
        <p14:creationId xmlns:p14="http://schemas.microsoft.com/office/powerpoint/2010/main" val="181214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Cōnsulārium prīmus Aulus Plautius praepositus (</a:t>
            </a:r>
            <a:r>
              <a:rPr lang="en-US" i="1"/>
              <a:t>sc</a:t>
            </a:r>
            <a:r>
              <a:rPr lang="en-US"/>
              <a:t>. est)</a:t>
            </a:r>
          </a:p>
          <a:p>
            <a:r>
              <a:rPr lang="en-US"/>
              <a:t>ac subinde Ostōrius Scapula, </a:t>
            </a:r>
          </a:p>
          <a:p>
            <a:r>
              <a:rPr lang="en-US"/>
              <a:t>	uterque bellō ēgregius: </a:t>
            </a:r>
          </a:p>
          <a:p>
            <a:r>
              <a:rPr lang="en-US"/>
              <a:t>redāctaque paulātim in fōrmam prōvinciae proxima pars Britanniae, </a:t>
            </a:r>
          </a:p>
          <a:p>
            <a:r>
              <a:rPr lang="en-US"/>
              <a:t>	additā īnsuper veterānōrum colōniā.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[14.1, beginning]</a:t>
            </a:r>
          </a:p>
          <a:p>
            <a:r>
              <a:rPr lang="en-US"/>
              <a:t> 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78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Quaedam cīvitātēs Togidumnō rēgī dōnātae (</a:t>
            </a:r>
            <a:r>
              <a:rPr lang="en-US" i="1"/>
              <a:t>sc</a:t>
            </a:r>
            <a:r>
              <a:rPr lang="en-US"/>
              <a:t>. sunt)</a:t>
            </a:r>
          </a:p>
          <a:p>
            <a:r>
              <a:rPr lang="en-US"/>
              <a:t>(is ad nostram usque memoriam fīdissimus mānsit), </a:t>
            </a:r>
          </a:p>
          <a:p>
            <a:r>
              <a:rPr lang="en-US"/>
              <a:t>	vetere ac iam prīdem receptā populī Rōmānī 	cōnsuētūdine, </a:t>
            </a:r>
          </a:p>
          <a:p>
            <a:r>
              <a:rPr lang="en-US"/>
              <a:t>		ut habēret īnstrūmenta servitūtis et rēgēs.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[14.1, end]</a:t>
            </a:r>
          </a:p>
        </p:txBody>
      </p:sp>
    </p:spTree>
    <p:extLst>
      <p:ext uri="{BB962C8B-B14F-4D97-AF65-F5344CB8AC3E}">
        <p14:creationId xmlns:p14="http://schemas.microsoft.com/office/powerpoint/2010/main" val="2865875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813" y="13494"/>
            <a:ext cx="8627187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Scīlicet </a:t>
            </a:r>
          </a:p>
          <a:p>
            <a:r>
              <a:rPr lang="en-US"/>
              <a:t>		illō igne </a:t>
            </a:r>
          </a:p>
          <a:p>
            <a:r>
              <a:rPr lang="en-US"/>
              <a:t>	vōcem populī Rōmānī </a:t>
            </a:r>
          </a:p>
          <a:p>
            <a:r>
              <a:rPr lang="en-US"/>
              <a:t>	et lībertātem senātūs </a:t>
            </a:r>
          </a:p>
          <a:p>
            <a:r>
              <a:rPr lang="en-US"/>
              <a:t>	et cōnscientiam generis hūmānī abolērī </a:t>
            </a:r>
          </a:p>
          <a:p>
            <a:r>
              <a:rPr lang="en-US"/>
              <a:t>arbitrābantur, </a:t>
            </a:r>
          </a:p>
          <a:p>
            <a:r>
              <a:rPr lang="en-US"/>
              <a:t>		expulsīs īnsuper sapientiae professōribus </a:t>
            </a:r>
          </a:p>
          <a:p>
            <a:r>
              <a:rPr lang="en-US"/>
              <a:t>		atque omnī bonā arte in exilium āctā, </a:t>
            </a:r>
          </a:p>
          <a:p>
            <a:r>
              <a:rPr lang="en-US"/>
              <a:t>			nē quid usquam honestum occurreret. </a:t>
            </a:r>
          </a:p>
          <a:p>
            <a:endParaRPr lang="en-US"/>
          </a:p>
          <a:p>
            <a:pPr algn="r"/>
            <a:r>
              <a:rPr lang="en-US" sz="1800"/>
              <a:t>[2.2]</a:t>
            </a:r>
          </a:p>
        </p:txBody>
      </p:sp>
    </p:spTree>
    <p:extLst>
      <p:ext uri="{BB962C8B-B14F-4D97-AF65-F5344CB8AC3E}">
        <p14:creationId xmlns:p14="http://schemas.microsoft.com/office/powerpoint/2010/main" val="4146302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Mox Dīdius Gallus parta ā priōribus continuit, </a:t>
            </a:r>
          </a:p>
          <a:p>
            <a:r>
              <a:rPr lang="en-US"/>
              <a:t>	paucīs admodum castellīs in ulteriōra prōmōtīs, </a:t>
            </a:r>
          </a:p>
          <a:p>
            <a:r>
              <a:rPr lang="en-US"/>
              <a:t>		per quae fāma auctī officiī quaererētur. </a:t>
            </a:r>
          </a:p>
          <a:p>
            <a:r>
              <a:rPr lang="en-US"/>
              <a:t> </a:t>
            </a:r>
          </a:p>
          <a:p>
            <a:r>
              <a:rPr lang="en-US"/>
              <a:t>Dīdium Verānius excēpit, </a:t>
            </a:r>
          </a:p>
          <a:p>
            <a:r>
              <a:rPr lang="en-US"/>
              <a:t>isque intrā annum extīnctus est.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[14.2]</a:t>
            </a:r>
          </a:p>
        </p:txBody>
      </p:sp>
    </p:spTree>
    <p:extLst>
      <p:ext uri="{BB962C8B-B14F-4D97-AF65-F5344CB8AC3E}">
        <p14:creationId xmlns:p14="http://schemas.microsoft.com/office/powerpoint/2010/main" val="2364226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Suētōnius hinc Paulīnus bienniō prōsperās rēs habuit, </a:t>
            </a:r>
          </a:p>
          <a:p>
            <a:r>
              <a:rPr lang="en-US"/>
              <a:t>	subāctīs nātiōnibus firmātīsque praesidiīs; </a:t>
            </a:r>
          </a:p>
          <a:p>
            <a:endParaRPr lang="en-US"/>
          </a:p>
          <a:p>
            <a:r>
              <a:rPr lang="en-US"/>
              <a:t>quōrum (=et eorum) fīdūciā Monam īnsulam</a:t>
            </a:r>
          </a:p>
          <a:p>
            <a:r>
              <a:rPr lang="en-US"/>
              <a:t>	 	ut vīrēs rebellibus ministrantem </a:t>
            </a:r>
          </a:p>
          <a:p>
            <a:r>
              <a:rPr lang="en-US"/>
              <a:t>	adgressus </a:t>
            </a:r>
          </a:p>
          <a:p>
            <a:r>
              <a:rPr lang="en-US"/>
              <a:t>terga occāsiōnī patefēcit.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[14.3]</a:t>
            </a:r>
          </a:p>
        </p:txBody>
      </p:sp>
    </p:spTree>
    <p:extLst>
      <p:ext uri="{BB962C8B-B14F-4D97-AF65-F5344CB8AC3E}">
        <p14:creationId xmlns:p14="http://schemas.microsoft.com/office/powerpoint/2010/main" val="1773316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Namque </a:t>
            </a:r>
          </a:p>
          <a:p>
            <a:r>
              <a:rPr lang="en-US"/>
              <a:t>	absentiā lēgātī remōtō metū </a:t>
            </a:r>
          </a:p>
          <a:p>
            <a:r>
              <a:rPr lang="en-US"/>
              <a:t>Britannī agitāre inter sē mala servitūtis, </a:t>
            </a:r>
          </a:p>
          <a:p>
            <a:r>
              <a:rPr lang="en-US"/>
              <a:t>cōnferre iniūriās </a:t>
            </a:r>
          </a:p>
          <a:p>
            <a:r>
              <a:rPr lang="en-US"/>
              <a:t>et interpretandō accendere: </a:t>
            </a:r>
          </a:p>
          <a:p>
            <a:r>
              <a:rPr lang="en-US"/>
              <a:t>	nihil prōficī patientiā </a:t>
            </a:r>
          </a:p>
          <a:p>
            <a:r>
              <a:rPr lang="en-US"/>
              <a:t>		nisi ut graviōra tamquam ex facilī tolerantibus 		imperentur.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[15.1]</a:t>
            </a:r>
          </a:p>
        </p:txBody>
      </p:sp>
    </p:spTree>
    <p:extLst>
      <p:ext uri="{BB962C8B-B14F-4D97-AF65-F5344CB8AC3E}">
        <p14:creationId xmlns:p14="http://schemas.microsoft.com/office/powerpoint/2010/main" val="688619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	</a:t>
            </a:r>
          </a:p>
          <a:p>
            <a:r>
              <a:rPr lang="en-US"/>
              <a:t>	Singulōs sibi ōlim rēgēs fuisse, </a:t>
            </a:r>
          </a:p>
          <a:p>
            <a:r>
              <a:rPr lang="en-US"/>
              <a:t>	nunc bīnōs impōnī, </a:t>
            </a:r>
          </a:p>
          <a:p>
            <a:r>
              <a:rPr lang="en-US"/>
              <a:t>		ē quibus lēgātus in sanguinem, </a:t>
            </a:r>
          </a:p>
          <a:p>
            <a:r>
              <a:rPr lang="en-US"/>
              <a:t>		prōcūrātor in bona saevīret. </a:t>
            </a:r>
          </a:p>
          <a:p>
            <a:r>
              <a:rPr lang="en-US"/>
              <a:t> </a:t>
            </a:r>
          </a:p>
          <a:p>
            <a:r>
              <a:rPr lang="en-US"/>
              <a:t>	Aequē discordiam praepositōrum, </a:t>
            </a:r>
          </a:p>
          <a:p>
            <a:r>
              <a:rPr lang="en-US"/>
              <a:t>	aequē concordiam subiectīs exitiōsam (</a:t>
            </a:r>
            <a:r>
              <a:rPr lang="en-US" i="1"/>
              <a:t>sc</a:t>
            </a:r>
            <a:r>
              <a:rPr lang="en-US"/>
              <a:t>. esse).</a:t>
            </a:r>
          </a:p>
          <a:p>
            <a:r>
              <a:rPr lang="en-US"/>
              <a:t> </a:t>
            </a:r>
          </a:p>
          <a:p>
            <a:r>
              <a:rPr lang="en-US"/>
              <a:t>	Alterīus manūs centuriōnēs, </a:t>
            </a:r>
          </a:p>
          <a:p>
            <a:r>
              <a:rPr lang="en-US"/>
              <a:t>	alterīus servōs vim et contumēliās miscēre. </a:t>
            </a:r>
          </a:p>
          <a:p>
            <a:endParaRPr lang="en-US"/>
          </a:p>
          <a:p>
            <a:pPr algn="r"/>
            <a:r>
              <a:rPr lang="en-US" sz="2000"/>
              <a:t>[15.2]</a:t>
            </a:r>
          </a:p>
        </p:txBody>
      </p:sp>
    </p:spTree>
    <p:extLst>
      <p:ext uri="{BB962C8B-B14F-4D97-AF65-F5344CB8AC3E}">
        <p14:creationId xmlns:p14="http://schemas.microsoft.com/office/powerpoint/2010/main" val="3301242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	</a:t>
            </a:r>
          </a:p>
          <a:p>
            <a:endParaRPr lang="en-US"/>
          </a:p>
          <a:p>
            <a:r>
              <a:rPr lang="en-US"/>
              <a:t>	Nihil iam cupiditātī, </a:t>
            </a:r>
          </a:p>
          <a:p>
            <a:r>
              <a:rPr lang="en-US"/>
              <a:t>	nihil libīdinī exceptum (</a:t>
            </a:r>
            <a:r>
              <a:rPr lang="en-US" i="1"/>
              <a:t>sc</a:t>
            </a:r>
            <a:r>
              <a:rPr lang="en-US"/>
              <a:t>. esse). </a:t>
            </a:r>
          </a:p>
          <a:p>
            <a:r>
              <a:rPr lang="en-US"/>
              <a:t> 	In proeliō fortiōrem esse </a:t>
            </a:r>
          </a:p>
          <a:p>
            <a:r>
              <a:rPr lang="en-US"/>
              <a:t>		quī spoliet: </a:t>
            </a:r>
          </a:p>
          <a:p>
            <a:r>
              <a:rPr lang="en-US"/>
              <a:t>	nunc ab ignāvīs plērumque et imbellibus ēripī 	domōs, </a:t>
            </a:r>
          </a:p>
          <a:p>
            <a:r>
              <a:rPr lang="en-US"/>
              <a:t>	abstrahī līberōs, </a:t>
            </a:r>
          </a:p>
          <a:p>
            <a:r>
              <a:rPr lang="en-US"/>
              <a:t>	iniungī dīlēctūs, </a:t>
            </a:r>
          </a:p>
          <a:p>
            <a:r>
              <a:rPr lang="en-US"/>
              <a:t>		tamquam mōrī tantum prō patriā nescientibus. </a:t>
            </a:r>
          </a:p>
          <a:p>
            <a:pPr algn="r"/>
            <a:r>
              <a:rPr lang="en-US"/>
              <a:t>	</a:t>
            </a:r>
          </a:p>
          <a:p>
            <a:pPr algn="r"/>
            <a:r>
              <a:rPr lang="en-US" sz="2000"/>
              <a:t>[15.3, beginning]</a:t>
            </a:r>
          </a:p>
        </p:txBody>
      </p:sp>
    </p:spTree>
    <p:extLst>
      <p:ext uri="{BB962C8B-B14F-4D97-AF65-F5344CB8AC3E}">
        <p14:creationId xmlns:p14="http://schemas.microsoft.com/office/powerpoint/2010/main" val="2086030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	Quantulum enim trānsīsse mīlitum, </a:t>
            </a:r>
          </a:p>
          <a:p>
            <a:r>
              <a:rPr lang="en-US"/>
              <a:t>		sī et sē Britannī numerent? </a:t>
            </a:r>
          </a:p>
          <a:p>
            <a:r>
              <a:rPr lang="en-US"/>
              <a:t>	</a:t>
            </a:r>
          </a:p>
          <a:p>
            <a:r>
              <a:rPr lang="en-US"/>
              <a:t>	Sīc Germāniās excussisse iugum: </a:t>
            </a:r>
          </a:p>
          <a:p>
            <a:r>
              <a:rPr lang="en-US"/>
              <a:t>	et flūmine, nōn Ōceanō dēfendī.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[15.3, end]</a:t>
            </a:r>
          </a:p>
        </p:txBody>
      </p:sp>
    </p:spTree>
    <p:extLst>
      <p:ext uri="{BB962C8B-B14F-4D97-AF65-F5344CB8AC3E}">
        <p14:creationId xmlns:p14="http://schemas.microsoft.com/office/powerpoint/2010/main" val="3180052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	</a:t>
            </a:r>
          </a:p>
          <a:p>
            <a:r>
              <a:rPr lang="en-US"/>
              <a:t>	Sibi patriam coniugēs parentēs, </a:t>
            </a:r>
          </a:p>
          <a:p>
            <a:r>
              <a:rPr lang="en-US"/>
              <a:t>	illīs avāritiam et luxuriam causās bellī esse. </a:t>
            </a:r>
          </a:p>
          <a:p>
            <a:r>
              <a:rPr lang="en-US"/>
              <a:t> </a:t>
            </a:r>
          </a:p>
          <a:p>
            <a:r>
              <a:rPr lang="en-US"/>
              <a:t>	Recessūrōs (sc. Romānōs), </a:t>
            </a:r>
          </a:p>
          <a:p>
            <a:r>
              <a:rPr lang="en-US"/>
              <a:t>			ut dīvus Iūlius recessisset, </a:t>
            </a:r>
          </a:p>
          <a:p>
            <a:r>
              <a:rPr lang="en-US"/>
              <a:t>		(</a:t>
            </a:r>
            <a:r>
              <a:rPr lang="en-US" i="1"/>
              <a:t>sc</a:t>
            </a:r>
            <a:r>
              <a:rPr lang="en-US"/>
              <a:t>. dum) modo virtūtem maiōrum suōrum 		 		aemulārentur (</a:t>
            </a:r>
            <a:r>
              <a:rPr lang="en-US" i="1"/>
              <a:t>sc</a:t>
            </a:r>
            <a:r>
              <a:rPr lang="en-US"/>
              <a:t>. Britanni). </a:t>
            </a:r>
          </a:p>
          <a:p>
            <a:r>
              <a:rPr lang="en-US"/>
              <a:t> </a:t>
            </a:r>
          </a:p>
          <a:p>
            <a:r>
              <a:rPr lang="en-US"/>
              <a:t>	Nēve proeliī ūnīus aut alterīus ēventū pavēscerent: </a:t>
            </a:r>
          </a:p>
          <a:p>
            <a:r>
              <a:rPr lang="en-US"/>
              <a:t>	plūs impetūs fēlīcibus, </a:t>
            </a:r>
          </a:p>
          <a:p>
            <a:r>
              <a:rPr lang="en-US"/>
              <a:t>	maiōrem cōnstantiam penes miserōs esse.</a:t>
            </a:r>
            <a:r>
              <a:rPr lang="en-US">
                <a:effectLst/>
              </a:rPr>
              <a:t> </a:t>
            </a:r>
          </a:p>
          <a:p>
            <a:pPr algn="r"/>
            <a:r>
              <a:rPr lang="en-US" sz="2000"/>
              <a:t>[15.4]</a:t>
            </a:r>
          </a:p>
        </p:txBody>
      </p:sp>
    </p:spTree>
    <p:extLst>
      <p:ext uri="{BB962C8B-B14F-4D97-AF65-F5344CB8AC3E}">
        <p14:creationId xmlns:p14="http://schemas.microsoft.com/office/powerpoint/2010/main" val="4095799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	</a:t>
            </a:r>
          </a:p>
          <a:p>
            <a:r>
              <a:rPr lang="en-US"/>
              <a:t>	Iam Britannōrum etiam deōs miserērī, </a:t>
            </a:r>
          </a:p>
          <a:p>
            <a:r>
              <a:rPr lang="en-US"/>
              <a:t>		quī Rōmānum ducem absentem, </a:t>
            </a:r>
          </a:p>
          <a:p>
            <a:r>
              <a:rPr lang="en-US"/>
              <a:t>		quī relēgātum in aliā īnsulā exercitu	dētinērent; </a:t>
            </a:r>
          </a:p>
          <a:p>
            <a:r>
              <a:rPr lang="en-US"/>
              <a:t>	iam ipsōs, </a:t>
            </a:r>
          </a:p>
          <a:p>
            <a:r>
              <a:rPr lang="en-US"/>
              <a:t>		(</a:t>
            </a:r>
            <a:r>
              <a:rPr lang="en-US" i="1"/>
              <a:t>sc</a:t>
            </a:r>
            <a:r>
              <a:rPr lang="en-US"/>
              <a:t>. id) quod difficillimum fuerit, </a:t>
            </a:r>
          </a:p>
          <a:p>
            <a:r>
              <a:rPr lang="en-US"/>
              <a:t>	dēlīberāre. </a:t>
            </a:r>
          </a:p>
          <a:p>
            <a:r>
              <a:rPr lang="en-US"/>
              <a:t> </a:t>
            </a:r>
          </a:p>
          <a:p>
            <a:r>
              <a:rPr lang="en-US"/>
              <a:t>	Porrō in eius modī cōnsiliīs perīculōsius esse 	dēprehendī </a:t>
            </a:r>
          </a:p>
          <a:p>
            <a:r>
              <a:rPr lang="en-US"/>
              <a:t>		quam audēre. </a:t>
            </a:r>
          </a:p>
          <a:p>
            <a:endParaRPr lang="en-US"/>
          </a:p>
          <a:p>
            <a:pPr algn="r"/>
            <a:r>
              <a:rPr lang="en-US" sz="2000"/>
              <a:t>[15.5]</a:t>
            </a:r>
          </a:p>
        </p:txBody>
      </p:sp>
    </p:spTree>
    <p:extLst>
      <p:ext uri="{BB962C8B-B14F-4D97-AF65-F5344CB8AC3E}">
        <p14:creationId xmlns:p14="http://schemas.microsoft.com/office/powerpoint/2010/main" val="1155060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	Hīs atque tālibus in vicem īnstīnctī, </a:t>
            </a:r>
          </a:p>
          <a:p>
            <a:r>
              <a:rPr lang="en-US"/>
              <a:t>		Boudiccā generis rēgiī fēminā duce </a:t>
            </a:r>
          </a:p>
          <a:p>
            <a:r>
              <a:rPr lang="en-US"/>
              <a:t>	(neque enim sexum in imperiīs discernunt) </a:t>
            </a:r>
          </a:p>
          <a:p>
            <a:r>
              <a:rPr lang="en-US"/>
              <a:t>sūmpsēre ūniversī bellum; </a:t>
            </a:r>
          </a:p>
          <a:p>
            <a:r>
              <a:rPr lang="en-US"/>
              <a:t>	</a:t>
            </a:r>
          </a:p>
          <a:p>
            <a:r>
              <a:rPr lang="en-US"/>
              <a:t>	ac sparsōs per castella mīlitēs cōnsectātī, </a:t>
            </a:r>
          </a:p>
          <a:p>
            <a:r>
              <a:rPr lang="en-US"/>
              <a:t>		expugnātīs praesidiīs </a:t>
            </a:r>
          </a:p>
          <a:p>
            <a:r>
              <a:rPr lang="en-US"/>
              <a:t>ipsam colōniam invāsēre </a:t>
            </a:r>
          </a:p>
          <a:p>
            <a:r>
              <a:rPr lang="en-US"/>
              <a:t>	ut sēdem servitūtis, </a:t>
            </a:r>
          </a:p>
          <a:p>
            <a:r>
              <a:rPr lang="en-US"/>
              <a:t>nec ūllum in barbarīs ingeniīs saevitiae genus omīsit īra et victōria.</a:t>
            </a:r>
            <a:r>
              <a:rPr lang="en-US">
                <a:effectLst/>
              </a:rPr>
              <a:t> </a:t>
            </a:r>
          </a:p>
          <a:p>
            <a:pPr algn="r"/>
            <a:r>
              <a:rPr lang="en-US" sz="2000"/>
              <a:t>[16.1]</a:t>
            </a:r>
          </a:p>
        </p:txBody>
      </p:sp>
    </p:spTree>
    <p:extLst>
      <p:ext uri="{BB962C8B-B14F-4D97-AF65-F5344CB8AC3E}">
        <p14:creationId xmlns:p14="http://schemas.microsoft.com/office/powerpoint/2010/main" val="2996376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	Quod nisi (≈Et nisi) Paulīnus </a:t>
            </a:r>
          </a:p>
          <a:p>
            <a:r>
              <a:rPr lang="en-US"/>
              <a:t>		cognitō prōvinciae mōtū </a:t>
            </a:r>
          </a:p>
          <a:p>
            <a:r>
              <a:rPr lang="en-US"/>
              <a:t>	properē subvēnisset, </a:t>
            </a:r>
          </a:p>
          <a:p>
            <a:r>
              <a:rPr lang="en-US"/>
              <a:t>āmissa Britannia foret;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[16.2, beginning]</a:t>
            </a:r>
          </a:p>
        </p:txBody>
      </p:sp>
    </p:spTree>
    <p:extLst>
      <p:ext uri="{BB962C8B-B14F-4D97-AF65-F5344CB8AC3E}">
        <p14:creationId xmlns:p14="http://schemas.microsoft.com/office/powerpoint/2010/main" val="2708864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Dēdimus profectō grande patientiae documentum; </a:t>
            </a:r>
          </a:p>
          <a:p>
            <a:r>
              <a:rPr lang="en-US"/>
              <a:t>et sīcut vetus aetās vīdit </a:t>
            </a:r>
          </a:p>
          <a:p>
            <a:r>
              <a:rPr lang="en-US"/>
              <a:t>	quid ultimum in lībertāte esset, </a:t>
            </a:r>
          </a:p>
          <a:p>
            <a:r>
              <a:rPr lang="en-US"/>
              <a:t>ita nōs </a:t>
            </a:r>
          </a:p>
          <a:p>
            <a:r>
              <a:rPr lang="en-US"/>
              <a:t>	quid in servitūte, </a:t>
            </a:r>
          </a:p>
          <a:p>
            <a:pPr>
              <a:tabLst>
                <a:tab pos="914400" algn="l"/>
              </a:tabLst>
            </a:pPr>
            <a:r>
              <a:rPr lang="en-US"/>
              <a:t>		adēmptō per inquīsītiōnēs etiam loquendī 		audiendīque commerciō. </a:t>
            </a:r>
          </a:p>
          <a:p>
            <a:r>
              <a:rPr lang="en-US"/>
              <a:t> </a:t>
            </a:r>
          </a:p>
          <a:p>
            <a:r>
              <a:rPr lang="en-US"/>
              <a:t>Memoriam quoque ipsam cum vōce perdidissēmus, </a:t>
            </a:r>
          </a:p>
          <a:p>
            <a:r>
              <a:rPr lang="en-US"/>
              <a:t>	sī tam in nostrā potestāte esset oblīvīscī </a:t>
            </a:r>
          </a:p>
          <a:p>
            <a:r>
              <a:rPr lang="en-US"/>
              <a:t>	quam tacēre. </a:t>
            </a:r>
          </a:p>
          <a:p>
            <a:pPr algn="r"/>
            <a:r>
              <a:rPr lang="en-US" sz="1800"/>
              <a:t>[2.3]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86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quam (=et eam) ūnīus proeliī fortūna veterī patientiae restituit, </a:t>
            </a:r>
          </a:p>
          <a:p>
            <a:r>
              <a:rPr lang="en-US"/>
              <a:t>	tenentibus arma plērīsque, </a:t>
            </a:r>
          </a:p>
          <a:p>
            <a:pPr marL="974725"/>
            <a:r>
              <a:rPr lang="en-US"/>
              <a:t>	quōs cōnscientia dēfectiōnis et proprius ex 		lēgātō timor agitābat, </a:t>
            </a:r>
          </a:p>
          <a:p>
            <a:r>
              <a:rPr lang="en-US"/>
              <a:t>				nē </a:t>
            </a:r>
          </a:p>
          <a:p>
            <a:r>
              <a:rPr lang="en-US"/>
              <a:t>					quamquam ēgregius cētera </a:t>
            </a:r>
          </a:p>
          <a:p>
            <a:r>
              <a:rPr lang="en-US"/>
              <a:t>				adroganter in dēditōs </a:t>
            </a:r>
          </a:p>
          <a:p>
            <a:r>
              <a:rPr lang="en-US"/>
              <a:t>				et </a:t>
            </a:r>
          </a:p>
          <a:p>
            <a:r>
              <a:rPr lang="en-US"/>
              <a:t>					ut suae cuiusque iniūriae ultor </a:t>
            </a:r>
          </a:p>
          <a:p>
            <a:r>
              <a:rPr lang="en-US"/>
              <a:t>				dūrius cōnsuleret. </a:t>
            </a:r>
          </a:p>
          <a:p>
            <a:endParaRPr lang="en-US"/>
          </a:p>
          <a:p>
            <a:pPr algn="r"/>
            <a:r>
              <a:rPr lang="en-US" sz="2000"/>
              <a:t>[16.2, end]</a:t>
            </a:r>
          </a:p>
        </p:txBody>
      </p:sp>
    </p:spTree>
    <p:extLst>
      <p:ext uri="{BB962C8B-B14F-4D97-AF65-F5344CB8AC3E}">
        <p14:creationId xmlns:p14="http://schemas.microsoft.com/office/powerpoint/2010/main" val="1912372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Missus igitur Petrōnius Turpiliānus </a:t>
            </a:r>
          </a:p>
          <a:p>
            <a:r>
              <a:rPr lang="en-US"/>
              <a:t>	tamquam exōrābilior </a:t>
            </a:r>
          </a:p>
          <a:p>
            <a:r>
              <a:rPr lang="en-US"/>
              <a:t>	et dēlictīs hostium novus </a:t>
            </a:r>
          </a:p>
          <a:p>
            <a:r>
              <a:rPr lang="en-US"/>
              <a:t>	eōque paenitentiae mītior, </a:t>
            </a:r>
          </a:p>
          <a:p>
            <a:r>
              <a:rPr lang="en-US"/>
              <a:t>		compositīs priōribus </a:t>
            </a:r>
          </a:p>
          <a:p>
            <a:r>
              <a:rPr lang="en-US"/>
              <a:t>	nihil ultrā ausus </a:t>
            </a:r>
          </a:p>
          <a:p>
            <a:r>
              <a:rPr lang="en-US"/>
              <a:t>Trebelliō Maximō prōvinciam trādidit. </a:t>
            </a:r>
          </a:p>
          <a:p>
            <a:r>
              <a:rPr lang="en-US"/>
              <a:t> </a:t>
            </a:r>
          </a:p>
          <a:p>
            <a:r>
              <a:rPr lang="en-US"/>
              <a:t>Trebellius sēgnior </a:t>
            </a:r>
          </a:p>
          <a:p>
            <a:r>
              <a:rPr lang="en-US"/>
              <a:t>et nūllīs castrōrum experīmentīs, </a:t>
            </a:r>
          </a:p>
          <a:p>
            <a:r>
              <a:rPr lang="en-US"/>
              <a:t>comitāte quādam cūrandī prōvinciam tenuit. </a:t>
            </a:r>
          </a:p>
          <a:p>
            <a:pPr algn="r"/>
            <a:endParaRPr lang="en-US" sz="2000"/>
          </a:p>
          <a:p>
            <a:pPr algn="r"/>
            <a:r>
              <a:rPr lang="en-US" sz="2000"/>
              <a:t>[16.3, beginning]</a:t>
            </a:r>
          </a:p>
        </p:txBody>
      </p:sp>
    </p:spTree>
    <p:extLst>
      <p:ext uri="{BB962C8B-B14F-4D97-AF65-F5344CB8AC3E}">
        <p14:creationId xmlns:p14="http://schemas.microsoft.com/office/powerpoint/2010/main" val="792802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Didicēre iam barbarī quoque ignōscere vitiīs blandientibus, </a:t>
            </a:r>
          </a:p>
          <a:p>
            <a:r>
              <a:rPr lang="en-US"/>
              <a:t>et interventus cīvīlium armōrum praebuit iūstam sēgnitiae excūsātiōnem: </a:t>
            </a:r>
          </a:p>
          <a:p>
            <a:r>
              <a:rPr lang="en-US"/>
              <a:t>sed discordiā labōrātum (</a:t>
            </a:r>
            <a:r>
              <a:rPr lang="en-US" i="1"/>
              <a:t>sc</a:t>
            </a:r>
            <a:r>
              <a:rPr lang="en-US"/>
              <a:t>. est), </a:t>
            </a:r>
          </a:p>
          <a:p>
            <a:r>
              <a:rPr lang="en-US"/>
              <a:t>	cum adsuētus expedītiōnibus mīles ōtiō lascīvīret.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[16.3, end]</a:t>
            </a:r>
          </a:p>
        </p:txBody>
      </p:sp>
    </p:spTree>
    <p:extLst>
      <p:ext uri="{BB962C8B-B14F-4D97-AF65-F5344CB8AC3E}">
        <p14:creationId xmlns:p14="http://schemas.microsoft.com/office/powerpoint/2010/main" val="876475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Trebellius,</a:t>
            </a:r>
          </a:p>
          <a:p>
            <a:r>
              <a:rPr lang="en-US"/>
              <a:t> 	fugā ac latebrīs vītātā exercitūs īrā, </a:t>
            </a:r>
          </a:p>
          <a:p>
            <a:r>
              <a:rPr lang="en-US"/>
              <a:t>indecōrus atque humilis precāriō mox praefuit, </a:t>
            </a:r>
          </a:p>
          <a:p>
            <a:r>
              <a:rPr lang="en-US"/>
              <a:t>ac </a:t>
            </a:r>
          </a:p>
          <a:p>
            <a:r>
              <a:rPr lang="en-US"/>
              <a:t>	velut pactā exercitūs licentiā et ducis salūte, </a:t>
            </a:r>
          </a:p>
          <a:p>
            <a:r>
              <a:rPr lang="en-US"/>
              <a:t>sēditiō sine sanguine stetit. </a:t>
            </a:r>
          </a:p>
          <a:p>
            <a:r>
              <a:rPr lang="en-US"/>
              <a:t> 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[16.4]</a:t>
            </a:r>
          </a:p>
        </p:txBody>
      </p:sp>
    </p:spTree>
    <p:extLst>
      <p:ext uri="{BB962C8B-B14F-4D97-AF65-F5344CB8AC3E}">
        <p14:creationId xmlns:p14="http://schemas.microsoft.com/office/powerpoint/2010/main" val="2765277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Nec Vettius Bōlānus, </a:t>
            </a:r>
          </a:p>
          <a:p>
            <a:r>
              <a:rPr lang="en-US"/>
              <a:t>	manentibus adhūc cīvīlibus bellīs, </a:t>
            </a:r>
          </a:p>
          <a:p>
            <a:r>
              <a:rPr lang="en-US"/>
              <a:t>agitāvit Britanniam disciplīnā: </a:t>
            </a:r>
          </a:p>
          <a:p>
            <a:endParaRPr lang="en-US"/>
          </a:p>
          <a:p>
            <a:r>
              <a:rPr lang="en-US"/>
              <a:t>eadem inertia ergā hostēs, </a:t>
            </a:r>
          </a:p>
          <a:p>
            <a:r>
              <a:rPr lang="en-US"/>
              <a:t>similis petulantia castrōrum, </a:t>
            </a:r>
          </a:p>
          <a:p>
            <a:r>
              <a:rPr lang="en-US"/>
              <a:t>	nisi quod innocēns Bōlānus </a:t>
            </a:r>
          </a:p>
          <a:p>
            <a:r>
              <a:rPr lang="en-US"/>
              <a:t>	et nūllīs dēlictīs invīsus cāritātem parāverat locō 	auctōritātis. </a:t>
            </a:r>
          </a:p>
          <a:p>
            <a:endParaRPr lang="en-US"/>
          </a:p>
          <a:p>
            <a:pPr algn="r"/>
            <a:r>
              <a:rPr lang="en-US" sz="2000"/>
              <a:t>[16.5]</a:t>
            </a:r>
          </a:p>
        </p:txBody>
      </p:sp>
    </p:spTree>
    <p:extLst>
      <p:ext uri="{BB962C8B-B14F-4D97-AF65-F5344CB8AC3E}">
        <p14:creationId xmlns:p14="http://schemas.microsoft.com/office/powerpoint/2010/main" val="3505336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Sed </a:t>
            </a:r>
          </a:p>
          <a:p>
            <a:r>
              <a:rPr lang="en-US"/>
              <a:t>	ubi cum cēterō orbe Vespasiānus et Britanniam 	recuperāvit, </a:t>
            </a:r>
          </a:p>
          <a:p>
            <a:r>
              <a:rPr lang="en-US"/>
              <a:t>magnī (</a:t>
            </a:r>
            <a:r>
              <a:rPr lang="en-US" i="1"/>
              <a:t>sc</a:t>
            </a:r>
            <a:r>
              <a:rPr lang="en-US"/>
              <a:t>. erant) ducēs, ēgregiī exercitūs, </a:t>
            </a:r>
          </a:p>
          <a:p>
            <a:r>
              <a:rPr lang="en-US"/>
              <a:t>minūta (</a:t>
            </a:r>
            <a:r>
              <a:rPr lang="en-US" i="1"/>
              <a:t>sc</a:t>
            </a:r>
            <a:r>
              <a:rPr lang="en-US"/>
              <a:t>. est) hostium spēs.  </a:t>
            </a:r>
          </a:p>
          <a:p>
            <a:endParaRPr lang="en-US"/>
          </a:p>
          <a:p>
            <a:r>
              <a:rPr lang="en-US"/>
              <a:t>Et terrōrem statim intulit Petīlius Ceriālis, </a:t>
            </a:r>
          </a:p>
          <a:p>
            <a:r>
              <a:rPr lang="en-US"/>
              <a:t>	Brigantum cīvitātem, </a:t>
            </a:r>
          </a:p>
          <a:p>
            <a:pPr>
              <a:tabLst>
                <a:tab pos="1139825" algn="l"/>
              </a:tabLst>
            </a:pPr>
            <a:r>
              <a:rPr lang="en-US"/>
              <a:t>		quae numerōsissima prōvinciae tōtīus 		 		perhibētur, </a:t>
            </a:r>
          </a:p>
          <a:p>
            <a:r>
              <a:rPr lang="en-US"/>
              <a:t>	adgressus. </a:t>
            </a:r>
          </a:p>
          <a:p>
            <a:pPr algn="r"/>
            <a:r>
              <a:rPr lang="en-US" sz="2000"/>
              <a:t>[17.1, beginning]</a:t>
            </a:r>
          </a:p>
          <a:p>
            <a:r>
              <a:rPr lang="en-US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71025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100" y="13494"/>
            <a:ext cx="8129492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Multa proelia, </a:t>
            </a:r>
          </a:p>
          <a:p>
            <a:r>
              <a:rPr lang="en-US"/>
              <a:t>et aliquandō nōn incruenta; </a:t>
            </a:r>
          </a:p>
          <a:p>
            <a:r>
              <a:rPr lang="en-US"/>
              <a:t>magnamque Brigantum partem aut victōriā amplexus est aut bellō.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[17.1, end]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5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Et Ceriālis quidem alterīus successōris cūram fāmamque obruisset: </a:t>
            </a:r>
          </a:p>
          <a:p>
            <a:endParaRPr lang="en-US"/>
          </a:p>
          <a:p>
            <a:r>
              <a:rPr lang="en-US"/>
              <a:t>subiit sustinuitque mōlem Iūlius Frontīnus, </a:t>
            </a:r>
          </a:p>
          <a:p>
            <a:r>
              <a:rPr lang="en-US"/>
              <a:t>	vir magnus, </a:t>
            </a:r>
          </a:p>
          <a:p>
            <a:r>
              <a:rPr lang="en-US"/>
              <a:t>		quantum licēbat, </a:t>
            </a:r>
          </a:p>
          <a:p>
            <a:r>
              <a:rPr lang="en-US"/>
              <a:t>validamque et pugnācem Silurum gentem armīs subēgit, </a:t>
            </a:r>
          </a:p>
          <a:p>
            <a:r>
              <a:rPr lang="en-US"/>
              <a:t>	super virtūtem hostium locōrum quoque 	difficultātēs ēluctātus. </a:t>
            </a:r>
          </a:p>
          <a:p>
            <a:endParaRPr lang="en-US"/>
          </a:p>
          <a:p>
            <a:pPr algn="r"/>
            <a:r>
              <a:rPr lang="en-US" sz="2000"/>
              <a:t>[17.2]</a:t>
            </a:r>
          </a:p>
        </p:txBody>
      </p:sp>
    </p:spTree>
    <p:extLst>
      <p:ext uri="{BB962C8B-B14F-4D97-AF65-F5344CB8AC3E}">
        <p14:creationId xmlns:p14="http://schemas.microsoft.com/office/powerpoint/2010/main" val="247023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Hunc Britanniae statum, hās bellōrum vicēs </a:t>
            </a:r>
          </a:p>
          <a:p>
            <a:r>
              <a:rPr lang="en-US"/>
              <a:t>	mediā iam aestāte trānsgressus </a:t>
            </a:r>
          </a:p>
          <a:p>
            <a:r>
              <a:rPr lang="en-US"/>
              <a:t>Agricola invēnit, </a:t>
            </a:r>
          </a:p>
          <a:p>
            <a:r>
              <a:rPr lang="en-US"/>
              <a:t>	cum et mīlitēs </a:t>
            </a:r>
          </a:p>
          <a:p>
            <a:r>
              <a:rPr lang="en-US"/>
              <a:t>		velut omissā expedītiōne </a:t>
            </a:r>
          </a:p>
          <a:p>
            <a:r>
              <a:rPr lang="en-US"/>
              <a:t>	ad sēcūritātem</a:t>
            </a:r>
          </a:p>
          <a:p>
            <a:r>
              <a:rPr lang="en-US"/>
              <a:t>	et hostēs ad occāsiōnem verterentur. </a:t>
            </a:r>
          </a:p>
          <a:p>
            <a:pPr>
              <a:spcBef>
                <a:spcPts val="1200"/>
              </a:spcBef>
            </a:pPr>
            <a:r>
              <a:rPr lang="en-US"/>
              <a:t>Ordovicum cīvitās </a:t>
            </a:r>
          </a:p>
          <a:p>
            <a:r>
              <a:rPr lang="en-US"/>
              <a:t>	haud multō ante adventum eius </a:t>
            </a:r>
          </a:p>
          <a:p>
            <a:r>
              <a:rPr lang="en-US"/>
              <a:t>ālam in fīnibus suīs agentem prope ūniversam obtrīverat, </a:t>
            </a:r>
          </a:p>
          <a:p>
            <a:r>
              <a:rPr lang="en-US"/>
              <a:t>eōque initiō ērēcta prōvincia (</a:t>
            </a:r>
            <a:r>
              <a:rPr lang="en-US" i="1"/>
              <a:t>sc</a:t>
            </a:r>
            <a:r>
              <a:rPr lang="en-US"/>
              <a:t>. erat). </a:t>
            </a:r>
          </a:p>
          <a:p>
            <a:pPr algn="r"/>
            <a:r>
              <a:rPr lang="en-US" sz="2000"/>
              <a:t>[18.1]</a:t>
            </a:r>
          </a:p>
        </p:txBody>
      </p:sp>
    </p:spTree>
    <p:extLst>
      <p:ext uri="{BB962C8B-B14F-4D97-AF65-F5344CB8AC3E}">
        <p14:creationId xmlns:p14="http://schemas.microsoft.com/office/powerpoint/2010/main" val="613644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Et (</a:t>
            </a:r>
            <a:r>
              <a:rPr lang="en-US" i="1"/>
              <a:t>sc</a:t>
            </a:r>
            <a:r>
              <a:rPr lang="en-US"/>
              <a:t>. ii)</a:t>
            </a:r>
          </a:p>
          <a:p>
            <a:r>
              <a:rPr lang="en-US"/>
              <a:t>	quibus bellum volentibus erat, </a:t>
            </a:r>
          </a:p>
          <a:p>
            <a:r>
              <a:rPr lang="en-US"/>
              <a:t>probāre exemplum </a:t>
            </a:r>
          </a:p>
          <a:p>
            <a:r>
              <a:rPr lang="en-US"/>
              <a:t>ac recentis lēgātī animum opperīrī, </a:t>
            </a:r>
          </a:p>
          <a:p>
            <a:r>
              <a:rPr lang="en-US"/>
              <a:t>	cum Agricola, </a:t>
            </a:r>
          </a:p>
          <a:p>
            <a:r>
              <a:rPr lang="en-US"/>
              <a:t>		quamquam trānsvecta (</a:t>
            </a:r>
            <a:r>
              <a:rPr lang="en-US" i="1"/>
              <a:t>sc</a:t>
            </a:r>
            <a:r>
              <a:rPr lang="en-US"/>
              <a:t>. est) aestās, </a:t>
            </a:r>
          </a:p>
          <a:p>
            <a:r>
              <a:rPr lang="en-US"/>
              <a:t>		sparsī per prōvinciam numerī, </a:t>
            </a:r>
          </a:p>
          <a:p>
            <a:r>
              <a:rPr lang="en-US"/>
              <a:t>		praesūmpta apud mīlitem illīus annī quiēs,</a:t>
            </a:r>
          </a:p>
          <a:p>
            <a:r>
              <a:rPr lang="en-US"/>
              <a:t>			tarda et contrāria bellum incohātūrō, </a:t>
            </a:r>
          </a:p>
          <a:p>
            <a:r>
              <a:rPr lang="en-US"/>
              <a:t>		et plērīsque cūstōdīrī suspecta potius vidēbātur, </a:t>
            </a:r>
          </a:p>
          <a:p>
            <a:r>
              <a:rPr lang="en-US"/>
              <a:t>	īre obviam discrīminī statuit;</a:t>
            </a:r>
            <a:endParaRPr lang="en-US" sz="2000"/>
          </a:p>
          <a:p>
            <a:pPr algn="r">
              <a:spcBef>
                <a:spcPts val="0"/>
              </a:spcBef>
            </a:pPr>
            <a:endParaRPr lang="en-US" sz="2000"/>
          </a:p>
          <a:p>
            <a:pPr algn="r">
              <a:spcBef>
                <a:spcPts val="0"/>
              </a:spcBef>
            </a:pPr>
            <a:r>
              <a:rPr lang="en-US" sz="2000"/>
              <a:t>[18.2, beginning]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9779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Nunc dēmum redit animus; </a:t>
            </a:r>
          </a:p>
          <a:p>
            <a:r>
              <a:rPr lang="en-US"/>
              <a:t>et </a:t>
            </a:r>
          </a:p>
          <a:p>
            <a:r>
              <a:rPr lang="en-US"/>
              <a:t>	quamquam </a:t>
            </a:r>
          </a:p>
          <a:p>
            <a:r>
              <a:rPr lang="en-US"/>
              <a:t>		prīmō statim beātissimī saeculī ortū </a:t>
            </a:r>
          </a:p>
          <a:p>
            <a:r>
              <a:rPr lang="en-US"/>
              <a:t>	Nerva Caesar rēs ōlim dissociābilēs miscuerit,</a:t>
            </a:r>
          </a:p>
          <a:p>
            <a:r>
              <a:rPr lang="en-US"/>
              <a:t> 	prīncipātum ac lībertātem, </a:t>
            </a:r>
          </a:p>
          <a:p>
            <a:r>
              <a:rPr lang="en-US"/>
              <a:t>	augeatque cotīdiē fēlīcitātem temporum Nerva 	Traiānus, </a:t>
            </a:r>
          </a:p>
          <a:p>
            <a:r>
              <a:rPr lang="en-US"/>
              <a:t>	nec spem modo ac vōtum sēcūritās pūblica, </a:t>
            </a:r>
          </a:p>
          <a:p>
            <a:r>
              <a:rPr lang="en-US"/>
              <a:t>	sed ipsīus vōtī fīdūciam ac rōbur adsumpserit, </a:t>
            </a:r>
          </a:p>
          <a:p>
            <a:r>
              <a:rPr lang="en-US"/>
              <a:t>nātūrā tamen īnfirmitātis hūmānae tardiōra sunt remedia quam mala; </a:t>
            </a:r>
          </a:p>
          <a:p>
            <a:pPr algn="r"/>
            <a:r>
              <a:rPr lang="en-US" sz="1800"/>
              <a:t>[3.1, beginning]</a:t>
            </a:r>
          </a:p>
        </p:txBody>
      </p:sp>
    </p:spTree>
    <p:extLst>
      <p:ext uri="{BB962C8B-B14F-4D97-AF65-F5344CB8AC3E}">
        <p14:creationId xmlns:p14="http://schemas.microsoft.com/office/powerpoint/2010/main" val="643011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	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	contractīsque legiōnum vēxillīs </a:t>
            </a:r>
          </a:p>
          <a:p>
            <a:r>
              <a:rPr lang="en-US"/>
              <a:t>	et modicā auxiliōrum manū, </a:t>
            </a:r>
          </a:p>
          <a:p>
            <a:pPr>
              <a:tabLst>
                <a:tab pos="914400" algn="l"/>
              </a:tabLst>
            </a:pPr>
            <a:r>
              <a:rPr lang="en-US"/>
              <a:t>	quia in aequum dēgredī Ordovicēs nōn 		audēbant, </a:t>
            </a:r>
          </a:p>
          <a:p>
            <a:r>
              <a:rPr lang="en-US"/>
              <a:t>ipse ante agmen, </a:t>
            </a:r>
          </a:p>
          <a:p>
            <a:r>
              <a:rPr lang="en-US"/>
              <a:t>	quō cēterīs pār animus similī perīculō esset, </a:t>
            </a:r>
          </a:p>
          <a:p>
            <a:r>
              <a:rPr lang="en-US"/>
              <a:t>ērēxit aciem.  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[18.2, end]</a:t>
            </a:r>
          </a:p>
        </p:txBody>
      </p:sp>
    </p:spTree>
    <p:extLst>
      <p:ext uri="{BB962C8B-B14F-4D97-AF65-F5344CB8AC3E}">
        <p14:creationId xmlns:p14="http://schemas.microsoft.com/office/powerpoint/2010/main" val="3347505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	</a:t>
            </a:r>
          </a:p>
          <a:p>
            <a:r>
              <a:rPr lang="en-US"/>
              <a:t>	Caesāque prope ūniversā gente, </a:t>
            </a:r>
          </a:p>
          <a:p>
            <a:r>
              <a:rPr lang="en-US"/>
              <a:t>	nōn ignārus </a:t>
            </a:r>
          </a:p>
          <a:p>
            <a:r>
              <a:rPr lang="en-US"/>
              <a:t>		īnstandum (</a:t>
            </a:r>
            <a:r>
              <a:rPr lang="en-US" i="1"/>
              <a:t>sc</a:t>
            </a:r>
            <a:r>
              <a:rPr lang="en-US"/>
              <a:t>. esse) fāmae </a:t>
            </a:r>
          </a:p>
          <a:p>
            <a:r>
              <a:rPr lang="en-US"/>
              <a:t>		ac, </a:t>
            </a:r>
          </a:p>
          <a:p>
            <a:r>
              <a:rPr lang="en-US"/>
              <a:t>			prout prīma cessissent, </a:t>
            </a:r>
          </a:p>
          <a:p>
            <a:r>
              <a:rPr lang="en-US"/>
              <a:t>		terrōrem cēterīs fore, </a:t>
            </a:r>
          </a:p>
          <a:p>
            <a:r>
              <a:rPr lang="en-US"/>
              <a:t>Monam īnsulam, </a:t>
            </a:r>
          </a:p>
          <a:p>
            <a:r>
              <a:rPr lang="en-US"/>
              <a:t>	cuius possessiōne revocātum (</a:t>
            </a:r>
            <a:r>
              <a:rPr lang="en-US" i="1"/>
              <a:t>sc</a:t>
            </a:r>
            <a:r>
              <a:rPr lang="en-US"/>
              <a:t>. esse) Paulīnum 	rebelliōne tōtīus Britanniae suprā memorāvī, </a:t>
            </a:r>
          </a:p>
          <a:p>
            <a:r>
              <a:rPr lang="en-US"/>
              <a:t>redigere in potestātem animō intendit. </a:t>
            </a:r>
          </a:p>
          <a:p>
            <a:endParaRPr lang="en-US"/>
          </a:p>
          <a:p>
            <a:pPr algn="r"/>
            <a:r>
              <a:rPr lang="en-US" sz="2000"/>
              <a:t>[18.3]</a:t>
            </a:r>
          </a:p>
        </p:txBody>
      </p:sp>
    </p:spTree>
    <p:extLst>
      <p:ext uri="{BB962C8B-B14F-4D97-AF65-F5344CB8AC3E}">
        <p14:creationId xmlns:p14="http://schemas.microsoft.com/office/powerpoint/2010/main" val="3791024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5035" y="13494"/>
            <a:ext cx="6859557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Sed, </a:t>
            </a:r>
          </a:p>
          <a:p>
            <a:r>
              <a:rPr lang="en-US"/>
              <a:t>	ut in subitīs cōnsiliīs, </a:t>
            </a:r>
          </a:p>
          <a:p>
            <a:r>
              <a:rPr lang="en-US"/>
              <a:t>nāvēs dēerant: </a:t>
            </a:r>
          </a:p>
          <a:p>
            <a:r>
              <a:rPr lang="en-US"/>
              <a:t>ratiō et cōnstantia ducis trānsvēxit.</a:t>
            </a:r>
            <a:r>
              <a:rPr lang="en-US">
                <a:effectLst/>
              </a:rPr>
              <a:t> </a:t>
            </a:r>
          </a:p>
          <a:p>
            <a:endParaRPr lang="en-US"/>
          </a:p>
          <a:p>
            <a:endParaRPr lang="en-US">
              <a:effectLst/>
            </a:endParaRPr>
          </a:p>
          <a:p>
            <a:endParaRPr lang="en-US"/>
          </a:p>
          <a:p>
            <a:endParaRPr lang="en-US">
              <a:effectLst/>
            </a:endParaRPr>
          </a:p>
          <a:p>
            <a:endParaRPr lang="en-US">
              <a:effectLst/>
            </a:endParaRPr>
          </a:p>
          <a:p>
            <a:pPr algn="r"/>
            <a:r>
              <a:rPr lang="en-US" sz="2000"/>
              <a:t>[18.4, beginning]</a:t>
            </a:r>
          </a:p>
        </p:txBody>
      </p:sp>
    </p:spTree>
    <p:extLst>
      <p:ext uri="{BB962C8B-B14F-4D97-AF65-F5344CB8AC3E}">
        <p14:creationId xmlns:p14="http://schemas.microsoft.com/office/powerpoint/2010/main" val="2882327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	Dēpositīs omnibus sarcinīs </a:t>
            </a:r>
          </a:p>
          <a:p>
            <a:r>
              <a:rPr lang="en-US"/>
              <a:t>lēctissimōs auxiliārium, </a:t>
            </a:r>
          </a:p>
          <a:p>
            <a:r>
              <a:rPr lang="en-US"/>
              <a:t>	quibus nōta vada (</a:t>
            </a:r>
            <a:r>
              <a:rPr lang="en-US" i="1"/>
              <a:t>sc</a:t>
            </a:r>
            <a:r>
              <a:rPr lang="en-US"/>
              <a:t>. erant) </a:t>
            </a:r>
          </a:p>
          <a:p>
            <a:r>
              <a:rPr lang="en-US"/>
              <a:t>	et patrius nandī ūsus, </a:t>
            </a:r>
          </a:p>
          <a:p>
            <a:r>
              <a:rPr lang="en-US"/>
              <a:t>		quō simul sēque et arma et equōs regunt, </a:t>
            </a:r>
          </a:p>
          <a:p>
            <a:r>
              <a:rPr lang="en-US"/>
              <a:t>ita repente inmīsit, </a:t>
            </a:r>
          </a:p>
          <a:p>
            <a:r>
              <a:rPr lang="en-US"/>
              <a:t>	ut obstupefactī hostēs, </a:t>
            </a:r>
          </a:p>
          <a:p>
            <a:r>
              <a:rPr lang="en-US"/>
              <a:t>		quī classem, </a:t>
            </a:r>
          </a:p>
          <a:p>
            <a:r>
              <a:rPr lang="en-US"/>
              <a:t>		quī nāvēs, 	</a:t>
            </a:r>
          </a:p>
          <a:p>
            <a:r>
              <a:rPr lang="en-US"/>
              <a:t>		quī mare expectābant, </a:t>
            </a:r>
          </a:p>
          <a:p>
            <a:r>
              <a:rPr lang="en-US"/>
              <a:t>	nihil arduum aut invictum (</a:t>
            </a:r>
            <a:r>
              <a:rPr lang="en-US" i="1"/>
              <a:t>sc</a:t>
            </a:r>
            <a:r>
              <a:rPr lang="en-US"/>
              <a:t>. esse) crēdiderint sīc 	ad bellum venientibus. </a:t>
            </a:r>
          </a:p>
          <a:p>
            <a:pPr algn="r"/>
            <a:r>
              <a:rPr lang="en-US" sz="2000"/>
              <a:t>[18.4, end]</a:t>
            </a:r>
          </a:p>
          <a:p>
            <a:r>
              <a:rPr lang="en-US"/>
              <a:t> 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01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Ita </a:t>
            </a:r>
          </a:p>
          <a:p>
            <a:r>
              <a:rPr lang="en-US"/>
              <a:t>	petītā pāce </a:t>
            </a:r>
          </a:p>
          <a:p>
            <a:r>
              <a:rPr lang="en-US"/>
              <a:t>	ac dēditā īnsulā </a:t>
            </a:r>
          </a:p>
          <a:p>
            <a:r>
              <a:rPr lang="en-US"/>
              <a:t>clārus ac magnus habērī Agricola, </a:t>
            </a:r>
          </a:p>
          <a:p>
            <a:r>
              <a:rPr lang="en-US"/>
              <a:t>	quippe cui ingredientī prōvinciam, </a:t>
            </a:r>
          </a:p>
          <a:p>
            <a:pPr>
              <a:tabLst>
                <a:tab pos="1139825" algn="l"/>
              </a:tabLst>
            </a:pPr>
            <a:r>
              <a:rPr lang="en-US"/>
              <a:t>	quod tempus aliī per ostentātiōnem et 		officiōrum ambitum trānsigunt, </a:t>
            </a:r>
          </a:p>
          <a:p>
            <a:r>
              <a:rPr lang="en-US"/>
              <a:t>	labor et perīculum placuisset. 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[18.5]</a:t>
            </a:r>
          </a:p>
        </p:txBody>
      </p:sp>
    </p:spTree>
    <p:extLst>
      <p:ext uri="{BB962C8B-B14F-4D97-AF65-F5344CB8AC3E}">
        <p14:creationId xmlns:p14="http://schemas.microsoft.com/office/powerpoint/2010/main" val="657823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	Nec Agricola prōsperitāte rērum in vānitātem 	ūsus, </a:t>
            </a:r>
          </a:p>
          <a:p>
            <a:r>
              <a:rPr lang="en-US"/>
              <a:t>expedītiōnem aut victōriam vocābat victōs continuisse; </a:t>
            </a:r>
          </a:p>
          <a:p>
            <a:r>
              <a:rPr lang="en-US"/>
              <a:t>nē laureātīs (</a:t>
            </a:r>
            <a:r>
              <a:rPr lang="en-US" i="1"/>
              <a:t>sc</a:t>
            </a:r>
            <a:r>
              <a:rPr lang="en-US"/>
              <a:t>. litteris) quidem gesta prōsecūtus est, </a:t>
            </a:r>
          </a:p>
          <a:p>
            <a:r>
              <a:rPr lang="en-US"/>
              <a:t>sed ipsā dissimulātiōne fāmae fāmam auxit, </a:t>
            </a:r>
          </a:p>
          <a:p>
            <a:r>
              <a:rPr lang="en-US"/>
              <a:t>	aestimantibus </a:t>
            </a:r>
          </a:p>
          <a:p>
            <a:r>
              <a:rPr lang="en-US"/>
              <a:t>		quantā futūrī spē tam magna tacuisset.</a:t>
            </a:r>
          </a:p>
          <a:p>
            <a:pPr algn="r"/>
            <a:endParaRPr lang="en-US" sz="2000">
              <a:effectLst/>
            </a:endParaRPr>
          </a:p>
          <a:p>
            <a:pPr algn="r"/>
            <a:r>
              <a:rPr lang="en-US" sz="2000">
                <a:effectLst/>
              </a:rPr>
              <a:t>[18.6]</a:t>
            </a:r>
            <a:r>
              <a:rPr lang="en-US">
                <a:effectLst/>
              </a:rPr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71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856" y="13494"/>
            <a:ext cx="7942736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Cēterum </a:t>
            </a:r>
          </a:p>
          <a:p>
            <a:r>
              <a:rPr lang="en-US"/>
              <a:t>	animōrum prōvinciae prūdēns, </a:t>
            </a:r>
          </a:p>
          <a:p>
            <a:r>
              <a:rPr lang="en-US"/>
              <a:t>	simulque doctus per aliēna experīmenta </a:t>
            </a:r>
          </a:p>
          <a:p>
            <a:r>
              <a:rPr lang="en-US"/>
              <a:t>		parum prōficī armīs, </a:t>
            </a:r>
          </a:p>
          <a:p>
            <a:r>
              <a:rPr lang="en-US"/>
              <a:t>			sī iniūriae sequerentur, </a:t>
            </a:r>
          </a:p>
          <a:p>
            <a:r>
              <a:rPr lang="en-US"/>
              <a:t>causās bellōrum statuit excīdere.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[19.1]</a:t>
            </a:r>
          </a:p>
        </p:txBody>
      </p:sp>
    </p:spTree>
    <p:extLst>
      <p:ext uri="{BB962C8B-B14F-4D97-AF65-F5344CB8AC3E}">
        <p14:creationId xmlns:p14="http://schemas.microsoft.com/office/powerpoint/2010/main" val="830732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	Ā sē suīsque ōrsus </a:t>
            </a:r>
          </a:p>
          <a:p>
            <a:r>
              <a:rPr lang="en-US"/>
              <a:t>prīmum domum suam coercuit, </a:t>
            </a:r>
          </a:p>
          <a:p>
            <a:r>
              <a:rPr lang="en-US"/>
              <a:t>	(</a:t>
            </a:r>
            <a:r>
              <a:rPr lang="en-US" i="1"/>
              <a:t>sc</a:t>
            </a:r>
            <a:r>
              <a:rPr lang="en-US"/>
              <a:t>. id) quod plērīsque haud minus arduum est </a:t>
            </a:r>
          </a:p>
          <a:p>
            <a:r>
              <a:rPr lang="en-US"/>
              <a:t>		quam prōvinciam regere. </a:t>
            </a:r>
          </a:p>
          <a:p>
            <a:r>
              <a:rPr lang="en-US"/>
              <a:t> </a:t>
            </a:r>
          </a:p>
          <a:p>
            <a:r>
              <a:rPr lang="en-US"/>
              <a:t>Nihil per lībertōs servōsque pūblicae reī (</a:t>
            </a:r>
            <a:r>
              <a:rPr lang="en-US" i="1"/>
              <a:t>sc</a:t>
            </a:r>
            <a:r>
              <a:rPr lang="en-US"/>
              <a:t>. agere), </a:t>
            </a:r>
          </a:p>
          <a:p>
            <a:r>
              <a:rPr lang="en-US"/>
              <a:t>nōn studiīs prīvātīs nec ex commendātiōne aut precibus centuriōnem mīlitēsve adscīre,</a:t>
            </a:r>
          </a:p>
          <a:p>
            <a:r>
              <a:rPr lang="en-US"/>
              <a:t>sed optimum quemque fīdissimum putāre. </a:t>
            </a:r>
          </a:p>
          <a:p>
            <a:r>
              <a:rPr lang="en-US"/>
              <a:t> </a:t>
            </a:r>
          </a:p>
          <a:p>
            <a:r>
              <a:rPr lang="en-US"/>
              <a:t>Omnia scīre, </a:t>
            </a:r>
          </a:p>
          <a:p>
            <a:r>
              <a:rPr lang="en-US"/>
              <a:t>nōn omnia exsequī. </a:t>
            </a:r>
          </a:p>
          <a:p>
            <a:pPr algn="r"/>
            <a:r>
              <a:rPr lang="en-US" sz="2000"/>
              <a:t>[19.2]</a:t>
            </a:r>
          </a:p>
        </p:txBody>
      </p:sp>
    </p:spTree>
    <p:extLst>
      <p:ext uri="{BB962C8B-B14F-4D97-AF65-F5344CB8AC3E}">
        <p14:creationId xmlns:p14="http://schemas.microsoft.com/office/powerpoint/2010/main" val="2221916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Parvīs peccātīs veniam, </a:t>
            </a:r>
          </a:p>
          <a:p>
            <a:r>
              <a:rPr lang="en-US"/>
              <a:t>magnīs sevēritātem commodāre; </a:t>
            </a:r>
          </a:p>
          <a:p>
            <a:r>
              <a:rPr lang="en-US"/>
              <a:t>nec poenā semper, sed saepius paenitentiā contentus esse; </a:t>
            </a:r>
          </a:p>
          <a:p>
            <a:r>
              <a:rPr lang="en-US"/>
              <a:t>officiīs et administrātiōnibus potius nōn peccātūrōs praepōnere, </a:t>
            </a:r>
          </a:p>
          <a:p>
            <a:r>
              <a:rPr lang="en-US"/>
              <a:t>	quam damnāre </a:t>
            </a:r>
          </a:p>
          <a:p>
            <a:r>
              <a:rPr lang="en-US"/>
              <a:t>		cum peccāssent. 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[19.3]</a:t>
            </a:r>
          </a:p>
        </p:txBody>
      </p:sp>
    </p:spTree>
    <p:extLst>
      <p:ext uri="{BB962C8B-B14F-4D97-AF65-F5344CB8AC3E}">
        <p14:creationId xmlns:p14="http://schemas.microsoft.com/office/powerpoint/2010/main" val="3188683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Frūmentī et tribūtōrum exāctiōnem aequālitāte mūnerum mollīre, </a:t>
            </a:r>
          </a:p>
          <a:p>
            <a:r>
              <a:rPr lang="en-US"/>
              <a:t>	circumcīsīs (</a:t>
            </a:r>
            <a:r>
              <a:rPr lang="en-US" i="1"/>
              <a:t>sc</a:t>
            </a:r>
            <a:r>
              <a:rPr lang="en-US"/>
              <a:t>. iis)</a:t>
            </a:r>
          </a:p>
          <a:p>
            <a:r>
              <a:rPr lang="en-US"/>
              <a:t>		quae in quaestum reperta ipsō tribūtō gravius 		tolerābantur. </a:t>
            </a:r>
          </a:p>
          <a:p>
            <a:r>
              <a:rPr lang="en-US"/>
              <a:t> </a:t>
            </a:r>
          </a:p>
          <a:p>
            <a:r>
              <a:rPr lang="en-US"/>
              <a:t>Namque per lūdibrium adsīdere clausīs horreīs </a:t>
            </a:r>
          </a:p>
          <a:p>
            <a:r>
              <a:rPr lang="en-US"/>
              <a:t>et emere ultrō frūmenta ac luere pretiō cōgēbantur.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[19.4, beginning]</a:t>
            </a:r>
          </a:p>
        </p:txBody>
      </p:sp>
    </p:spTree>
    <p:extLst>
      <p:ext uri="{BB962C8B-B14F-4D97-AF65-F5344CB8AC3E}">
        <p14:creationId xmlns:p14="http://schemas.microsoft.com/office/powerpoint/2010/main" val="1480287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122" y="13494"/>
            <a:ext cx="7979470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et </a:t>
            </a:r>
          </a:p>
          <a:p>
            <a:r>
              <a:rPr lang="en-US"/>
              <a:t>	ut corpora nostra lentē augēscunt, </a:t>
            </a:r>
          </a:p>
          <a:p>
            <a:r>
              <a:rPr lang="en-US"/>
              <a:t>	cito extinguuntur, </a:t>
            </a:r>
          </a:p>
          <a:p>
            <a:r>
              <a:rPr lang="en-US"/>
              <a:t>sīc ingenia studiaque oppresserīs facilius </a:t>
            </a:r>
          </a:p>
          <a:p>
            <a:r>
              <a:rPr lang="en-US"/>
              <a:t>	quam revocāverīs: </a:t>
            </a:r>
          </a:p>
          <a:p>
            <a:r>
              <a:rPr lang="en-US"/>
              <a:t>subit quippe etiam ipsīus inertiae dulcēdō, </a:t>
            </a:r>
          </a:p>
          <a:p>
            <a:r>
              <a:rPr lang="en-US"/>
              <a:t>et invīsa prīmō dēsidia postrēmō amātur.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[3.1, end]</a:t>
            </a:r>
          </a:p>
        </p:txBody>
      </p:sp>
    </p:spTree>
    <p:extLst>
      <p:ext uri="{BB962C8B-B14F-4D97-AF65-F5344CB8AC3E}">
        <p14:creationId xmlns:p14="http://schemas.microsoft.com/office/powerpoint/2010/main" val="77287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Dīvortia itinerum et longinquitās regiōnum indīcēbātur, </a:t>
            </a:r>
          </a:p>
          <a:p>
            <a:r>
              <a:rPr lang="en-US"/>
              <a:t>	ut cīvitātēs proximīs hībernīs in remōta et āvia 	dēferrent, </a:t>
            </a:r>
          </a:p>
          <a:p>
            <a:r>
              <a:rPr lang="en-US"/>
              <a:t>		dōnec (</a:t>
            </a:r>
            <a:r>
              <a:rPr lang="en-US" i="1"/>
              <a:t>sc</a:t>
            </a:r>
            <a:r>
              <a:rPr lang="en-US"/>
              <a:t>. id) </a:t>
            </a:r>
          </a:p>
          <a:p>
            <a:r>
              <a:rPr lang="en-US"/>
              <a:t>			quod omnibus in prōmptū erat </a:t>
            </a:r>
          </a:p>
          <a:p>
            <a:r>
              <a:rPr lang="en-US"/>
              <a:t>		paucīs lucrōsum fieret.</a:t>
            </a:r>
            <a:r>
              <a:rPr lang="en-US">
                <a:effectLst/>
              </a:rPr>
              <a:t> </a:t>
            </a:r>
            <a:endParaRPr lang="en-US"/>
          </a:p>
          <a:p>
            <a:endParaRPr lang="en-US">
              <a:effectLst/>
            </a:endParaRPr>
          </a:p>
          <a:p>
            <a:endParaRPr lang="en-US"/>
          </a:p>
          <a:p>
            <a:pPr algn="r"/>
            <a:r>
              <a:rPr lang="en-US" sz="2000"/>
              <a:t>[19.4, end]</a:t>
            </a:r>
          </a:p>
        </p:txBody>
      </p:sp>
    </p:spTree>
    <p:extLst>
      <p:ext uri="{BB962C8B-B14F-4D97-AF65-F5344CB8AC3E}">
        <p14:creationId xmlns:p14="http://schemas.microsoft.com/office/powerpoint/2010/main" val="2937801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Haec prīmō statim annō comprimendō ēgregiam fāmam pācī circumdedit, </a:t>
            </a:r>
          </a:p>
          <a:p>
            <a:r>
              <a:rPr lang="en-US"/>
              <a:t>	quae vel incūriā vel intolerantiā priōrum haud 	minus quam bellum timēbātur.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[20.1]</a:t>
            </a:r>
          </a:p>
        </p:txBody>
      </p:sp>
    </p:spTree>
    <p:extLst>
      <p:ext uri="{BB962C8B-B14F-4D97-AF65-F5344CB8AC3E}">
        <p14:creationId xmlns:p14="http://schemas.microsoft.com/office/powerpoint/2010/main" val="1640924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Sed </a:t>
            </a:r>
          </a:p>
          <a:p>
            <a:r>
              <a:rPr lang="en-US"/>
              <a:t>	ubi aestās advēnit, </a:t>
            </a:r>
          </a:p>
          <a:p>
            <a:r>
              <a:rPr lang="en-US"/>
              <a:t>		contractō exercitū </a:t>
            </a:r>
          </a:p>
          <a:p>
            <a:r>
              <a:rPr lang="en-US"/>
              <a:t>multus in agmine, </a:t>
            </a:r>
          </a:p>
          <a:p>
            <a:r>
              <a:rPr lang="en-US"/>
              <a:t>laudāre modestiam, disiectōs coercēre; </a:t>
            </a:r>
          </a:p>
          <a:p>
            <a:r>
              <a:rPr lang="en-US"/>
              <a:t>loca castrīs ipse capere, </a:t>
            </a:r>
          </a:p>
          <a:p>
            <a:r>
              <a:rPr lang="en-US"/>
              <a:t>aestuāria ac silvās ipse praetemptāre; </a:t>
            </a:r>
          </a:p>
          <a:p>
            <a:r>
              <a:rPr lang="en-US"/>
              <a:t>et nihil interim apud hostēs quiētum patī, </a:t>
            </a:r>
          </a:p>
          <a:p>
            <a:r>
              <a:rPr lang="en-US"/>
              <a:t>	quō minus subitīs excursibus populārētur; </a:t>
            </a:r>
          </a:p>
          <a:p>
            <a:r>
              <a:rPr lang="en-US"/>
              <a:t>atque </a:t>
            </a:r>
          </a:p>
          <a:p>
            <a:r>
              <a:rPr lang="en-US"/>
              <a:t>	ubi satis terruerat, </a:t>
            </a:r>
          </a:p>
          <a:p>
            <a:r>
              <a:rPr lang="en-US"/>
              <a:t>parcendō rūrsus irrītāmenta pācis ostentāre.</a:t>
            </a:r>
            <a:r>
              <a:rPr lang="en-US">
                <a:effectLst/>
              </a:rPr>
              <a:t> </a:t>
            </a:r>
          </a:p>
          <a:p>
            <a:pPr algn="r"/>
            <a:r>
              <a:rPr lang="en-US" sz="2000"/>
              <a:t>[20.2]</a:t>
            </a:r>
          </a:p>
        </p:txBody>
      </p:sp>
    </p:spTree>
    <p:extLst>
      <p:ext uri="{BB962C8B-B14F-4D97-AF65-F5344CB8AC3E}">
        <p14:creationId xmlns:p14="http://schemas.microsoft.com/office/powerpoint/2010/main" val="2538409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Quibus (=Et iis) rēbus multae cīvitātēs, </a:t>
            </a:r>
          </a:p>
          <a:p>
            <a:r>
              <a:rPr lang="en-US"/>
              <a:t>	quae in illum diem ex aequō ēgerant, </a:t>
            </a:r>
          </a:p>
          <a:p>
            <a:r>
              <a:rPr lang="en-US"/>
              <a:t>		datīs obsidibus </a:t>
            </a:r>
          </a:p>
          <a:p>
            <a:r>
              <a:rPr lang="en-US"/>
              <a:t>īram posuēre </a:t>
            </a:r>
          </a:p>
          <a:p>
            <a:r>
              <a:rPr lang="en-US"/>
              <a:t>	et praesidiīs castellīsque circumdatae, </a:t>
            </a:r>
          </a:p>
          <a:p>
            <a:r>
              <a:rPr lang="en-US"/>
              <a:t>	et tantā ratiōne cūrāque </a:t>
            </a:r>
          </a:p>
          <a:p>
            <a:r>
              <a:rPr lang="en-US"/>
              <a:t>		ut &lt;haec, </a:t>
            </a:r>
          </a:p>
          <a:p>
            <a:r>
              <a:rPr lang="en-US"/>
              <a:t>			ut&gt; nūlla ante Britanniae nova pars, </a:t>
            </a:r>
          </a:p>
          <a:p>
            <a:r>
              <a:rPr lang="en-US"/>
              <a:t>		inlacessīta trānsierit.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[20.3]</a:t>
            </a:r>
          </a:p>
        </p:txBody>
      </p:sp>
    </p:spTree>
    <p:extLst>
      <p:ext uri="{BB962C8B-B14F-4D97-AF65-F5344CB8AC3E}">
        <p14:creationId xmlns:p14="http://schemas.microsoft.com/office/powerpoint/2010/main" val="2230601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Sequēns hiems salūberrimīs cōnsiliīs absūmpta (</a:t>
            </a:r>
            <a:r>
              <a:rPr lang="en-US" i="1"/>
              <a:t>sc</a:t>
            </a:r>
            <a:r>
              <a:rPr lang="en-US"/>
              <a:t>. est). </a:t>
            </a:r>
          </a:p>
          <a:p>
            <a:r>
              <a:rPr lang="en-US"/>
              <a:t>Namque </a:t>
            </a:r>
          </a:p>
          <a:p>
            <a:r>
              <a:rPr lang="en-US"/>
              <a:t>	ut hominēs dispersī ac rudēs </a:t>
            </a:r>
          </a:p>
          <a:p>
            <a:r>
              <a:rPr lang="en-US"/>
              <a:t>		eōque in bella facilēs </a:t>
            </a:r>
          </a:p>
          <a:p>
            <a:r>
              <a:rPr lang="en-US"/>
              <a:t>	quiētī et ōtiō per voluptātēs adsuēscerent, </a:t>
            </a:r>
          </a:p>
          <a:p>
            <a:r>
              <a:rPr lang="en-US"/>
              <a:t>hortārī prīvātim, </a:t>
            </a:r>
          </a:p>
          <a:p>
            <a:r>
              <a:rPr lang="en-US"/>
              <a:t>adiuvāre pūblicē, </a:t>
            </a:r>
          </a:p>
          <a:p>
            <a:r>
              <a:rPr lang="en-US"/>
              <a:t>	ut templa fora domōs extruerent, </a:t>
            </a:r>
          </a:p>
          <a:p>
            <a:r>
              <a:rPr lang="en-US"/>
              <a:t>		laudandō prōmptōs, </a:t>
            </a:r>
          </a:p>
          <a:p>
            <a:r>
              <a:rPr lang="en-US"/>
              <a:t>		castīgandō sēgnēs: </a:t>
            </a:r>
          </a:p>
          <a:p>
            <a:r>
              <a:rPr lang="en-US"/>
              <a:t>ita honor et aemulātiō prō necessitāte erat. </a:t>
            </a:r>
          </a:p>
          <a:p>
            <a:pPr algn="r"/>
            <a:r>
              <a:rPr lang="en-US" sz="2000"/>
              <a:t>[21.1]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17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Iam vērō prīncipum fīliōs līberālibus artibus ērudīre, </a:t>
            </a:r>
          </a:p>
          <a:p>
            <a:r>
              <a:rPr lang="en-US"/>
              <a:t>et ingenia Britannōrum studiīs Gallōrum anteferre, </a:t>
            </a:r>
          </a:p>
          <a:p>
            <a:r>
              <a:rPr lang="en-US"/>
              <a:t>	ut (</a:t>
            </a:r>
            <a:r>
              <a:rPr lang="en-US" i="1"/>
              <a:t>sc</a:t>
            </a:r>
            <a:r>
              <a:rPr lang="en-US"/>
              <a:t>. ii)</a:t>
            </a:r>
          </a:p>
          <a:p>
            <a:r>
              <a:rPr lang="en-US"/>
              <a:t>		quī modo linguam Rōmānam abnuēbant, </a:t>
            </a:r>
          </a:p>
          <a:p>
            <a:r>
              <a:rPr lang="en-US"/>
              <a:t>	ēloquentiam concupīscerent.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[21.2, beginning]</a:t>
            </a:r>
          </a:p>
        </p:txBody>
      </p:sp>
    </p:spTree>
    <p:extLst>
      <p:ext uri="{BB962C8B-B14F-4D97-AF65-F5344CB8AC3E}">
        <p14:creationId xmlns:p14="http://schemas.microsoft.com/office/powerpoint/2010/main" val="3129982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Inde etiam habitūs nostrī honor et frequēns toga (</a:t>
            </a:r>
            <a:r>
              <a:rPr lang="en-US" i="1"/>
              <a:t>sc</a:t>
            </a:r>
            <a:r>
              <a:rPr lang="en-US"/>
              <a:t>. erat); </a:t>
            </a:r>
          </a:p>
          <a:p>
            <a:r>
              <a:rPr lang="en-US"/>
              <a:t>paulātimque discessum (</a:t>
            </a:r>
            <a:r>
              <a:rPr lang="en-US" i="1"/>
              <a:t>sc</a:t>
            </a:r>
            <a:r>
              <a:rPr lang="en-US"/>
              <a:t>. est) ad dēlēnīmenta vitiōrum, </a:t>
            </a:r>
          </a:p>
          <a:p>
            <a:r>
              <a:rPr lang="en-US"/>
              <a:t>	porticūs et balinea et convīviōrum ēlegantiam. </a:t>
            </a:r>
          </a:p>
          <a:p>
            <a:r>
              <a:rPr lang="en-US"/>
              <a:t> </a:t>
            </a:r>
          </a:p>
          <a:p>
            <a:r>
              <a:rPr lang="en-US"/>
              <a:t>Idque apud imperītōs hūmānitās vocābātur, </a:t>
            </a:r>
          </a:p>
          <a:p>
            <a:r>
              <a:rPr lang="en-US"/>
              <a:t>	cum pars servitūtis esset.</a:t>
            </a:r>
            <a:r>
              <a:rPr lang="en-US">
                <a:effectLst/>
              </a:rPr>
              <a:t> </a:t>
            </a:r>
          </a:p>
          <a:p>
            <a:endParaRPr lang="en-US"/>
          </a:p>
          <a:p>
            <a:endParaRPr lang="en-US">
              <a:effectLst/>
            </a:endParaRPr>
          </a:p>
          <a:p>
            <a:pPr algn="r"/>
            <a:r>
              <a:rPr lang="en-US" sz="2000"/>
              <a:t>[21.2, end]</a:t>
            </a:r>
          </a:p>
        </p:txBody>
      </p:sp>
    </p:spTree>
    <p:extLst>
      <p:ext uri="{BB962C8B-B14F-4D97-AF65-F5344CB8AC3E}">
        <p14:creationId xmlns:p14="http://schemas.microsoft.com/office/powerpoint/2010/main" val="1234868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Tertius expedītiōnum ānnus novās gentēs aperuit, </a:t>
            </a:r>
          </a:p>
          <a:p>
            <a:r>
              <a:rPr lang="en-US"/>
              <a:t>	vastātīs usque ad Taum </a:t>
            </a:r>
          </a:p>
          <a:p>
            <a:r>
              <a:rPr lang="en-US"/>
              <a:t>		(aestuāriō nōmen est) 	</a:t>
            </a:r>
          </a:p>
          <a:p>
            <a:r>
              <a:rPr lang="en-US"/>
              <a:t>	nātiōnibus. </a:t>
            </a:r>
          </a:p>
          <a:p>
            <a:endParaRPr lang="en-US"/>
          </a:p>
          <a:p>
            <a:r>
              <a:rPr lang="en-US"/>
              <a:t>	Quā (=Et eā) formīdine territī </a:t>
            </a:r>
          </a:p>
          <a:p>
            <a:r>
              <a:rPr lang="en-US"/>
              <a:t>hostēs </a:t>
            </a:r>
          </a:p>
          <a:p>
            <a:r>
              <a:rPr lang="en-US"/>
              <a:t>		quamquam cōnflīctātum saevīs tempestātibus </a:t>
            </a:r>
          </a:p>
          <a:p>
            <a:r>
              <a:rPr lang="en-US"/>
              <a:t>exercitum lacessere nōn ausī (</a:t>
            </a:r>
            <a:r>
              <a:rPr lang="en-US" i="1"/>
              <a:t>sc</a:t>
            </a:r>
            <a:r>
              <a:rPr lang="en-US"/>
              <a:t>. sunt); </a:t>
            </a:r>
          </a:p>
          <a:p>
            <a:r>
              <a:rPr lang="en-US"/>
              <a:t>pōnendīsque īnsuper castellīs spatium fuit. </a:t>
            </a:r>
            <a:endParaRPr lang="en-US" sz="2000"/>
          </a:p>
          <a:p>
            <a:pPr algn="r"/>
            <a:r>
              <a:rPr lang="en-US" sz="2000"/>
              <a:t>[22.1]</a:t>
            </a:r>
          </a:p>
        </p:txBody>
      </p:sp>
    </p:spTree>
    <p:extLst>
      <p:ext uri="{BB962C8B-B14F-4D97-AF65-F5344CB8AC3E}">
        <p14:creationId xmlns:p14="http://schemas.microsoft.com/office/powerpoint/2010/main" val="2411519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Adnotābant perītī </a:t>
            </a:r>
          </a:p>
          <a:p>
            <a:r>
              <a:rPr lang="en-US"/>
              <a:t>	nōn alium ducem opportūnitātēs locōrum 	sapientius lēgisse. </a:t>
            </a:r>
          </a:p>
          <a:p>
            <a:r>
              <a:rPr lang="en-US"/>
              <a:t> </a:t>
            </a:r>
          </a:p>
          <a:p>
            <a:r>
              <a:rPr lang="en-US"/>
              <a:t>Nūllum ab Agricolā positum castellum aut vī hostium expugnātum (</a:t>
            </a:r>
            <a:r>
              <a:rPr lang="en-US" i="1"/>
              <a:t>sc</a:t>
            </a:r>
            <a:r>
              <a:rPr lang="en-US"/>
              <a:t>. est)</a:t>
            </a:r>
          </a:p>
          <a:p>
            <a:r>
              <a:rPr lang="en-US"/>
              <a:t>aut pactiōne ac fugā dēsertum. </a:t>
            </a:r>
          </a:p>
          <a:p>
            <a:r>
              <a:rPr lang="en-US"/>
              <a:t>Crēbrae ēruptiōnēs (</a:t>
            </a:r>
            <a:r>
              <a:rPr lang="en-US" i="1"/>
              <a:t>sc</a:t>
            </a:r>
            <a:r>
              <a:rPr lang="en-US"/>
              <a:t>. erant): </a:t>
            </a:r>
          </a:p>
          <a:p>
            <a:r>
              <a:rPr lang="en-US"/>
              <a:t>nam adversus morās obsidiōnis annuīs cōpiīs firmābantur.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[22.2]</a:t>
            </a:r>
          </a:p>
        </p:txBody>
      </p:sp>
    </p:spTree>
    <p:extLst>
      <p:ext uri="{BB962C8B-B14F-4D97-AF65-F5344CB8AC3E}">
        <p14:creationId xmlns:p14="http://schemas.microsoft.com/office/powerpoint/2010/main" val="793672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Ita intrepida ibi hiems </a:t>
            </a:r>
          </a:p>
          <a:p>
            <a:r>
              <a:rPr lang="en-US"/>
              <a:t>et sibi quisque praesidiō, </a:t>
            </a:r>
          </a:p>
          <a:p>
            <a:r>
              <a:rPr lang="en-US"/>
              <a:t>	inritīs hostibus </a:t>
            </a:r>
          </a:p>
          <a:p>
            <a:r>
              <a:rPr lang="en-US"/>
              <a:t>	eōque dēspērantibus, </a:t>
            </a:r>
          </a:p>
          <a:p>
            <a:r>
              <a:rPr lang="en-US"/>
              <a:t>		quia </a:t>
            </a:r>
          </a:p>
          <a:p>
            <a:r>
              <a:rPr lang="en-US"/>
              <a:t>			solitī plērumque damna aestātis hībernīs 			ēventibus pēnsāre </a:t>
            </a:r>
          </a:p>
          <a:p>
            <a:r>
              <a:rPr lang="en-US"/>
              <a:t>		tum aestāte atque hieme iuxtā pellēbantur.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[22.3]</a:t>
            </a:r>
          </a:p>
        </p:txBody>
      </p:sp>
    </p:spTree>
    <p:extLst>
      <p:ext uri="{BB962C8B-B14F-4D97-AF65-F5344CB8AC3E}">
        <p14:creationId xmlns:p14="http://schemas.microsoft.com/office/powerpoint/2010/main" val="1881530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1819</Words>
  <Application>Microsoft Macintosh PowerPoint</Application>
  <PresentationFormat>On-screen Show (4:3)</PresentationFormat>
  <Paragraphs>2551</Paragraphs>
  <Slides>209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209</vt:i4>
      </vt:variant>
    </vt:vector>
  </HeadingPairs>
  <TitlesOfParts>
    <vt:vector size="2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Pennsylvania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School of Arts and Sciences University of Pennsylvan</dc:creator>
  <cp:lastModifiedBy>School of Arts and Sciences University of Pennsylvan</cp:lastModifiedBy>
  <cp:revision>25</cp:revision>
  <dcterms:created xsi:type="dcterms:W3CDTF">2016-10-06T18:44:24Z</dcterms:created>
  <dcterms:modified xsi:type="dcterms:W3CDTF">2016-12-28T16:48:50Z</dcterms:modified>
</cp:coreProperties>
</file>